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330" r:id="rId3"/>
    <p:sldId id="329" r:id="rId4"/>
    <p:sldId id="321" r:id="rId5"/>
    <p:sldId id="322" r:id="rId6"/>
    <p:sldId id="260" r:id="rId7"/>
    <p:sldId id="261" r:id="rId8"/>
    <p:sldId id="262" r:id="rId9"/>
    <p:sldId id="263" r:id="rId10"/>
    <p:sldId id="323" r:id="rId11"/>
    <p:sldId id="324" r:id="rId12"/>
    <p:sldId id="325" r:id="rId13"/>
    <p:sldId id="264" r:id="rId14"/>
    <p:sldId id="265" r:id="rId15"/>
    <p:sldId id="266" r:id="rId16"/>
    <p:sldId id="268" r:id="rId17"/>
    <p:sldId id="269" r:id="rId18"/>
    <p:sldId id="272" r:id="rId19"/>
    <p:sldId id="273" r:id="rId20"/>
    <p:sldId id="274" r:id="rId21"/>
    <p:sldId id="326" r:id="rId22"/>
    <p:sldId id="276" r:id="rId23"/>
    <p:sldId id="32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2" r:id="rId36"/>
    <p:sldId id="293" r:id="rId37"/>
    <p:sldId id="295" r:id="rId38"/>
    <p:sldId id="297" r:id="rId39"/>
    <p:sldId id="298" r:id="rId40"/>
    <p:sldId id="299" r:id="rId41"/>
    <p:sldId id="300" r:id="rId42"/>
    <p:sldId id="302" r:id="rId43"/>
    <p:sldId id="301" r:id="rId44"/>
    <p:sldId id="303" r:id="rId45"/>
    <p:sldId id="304" r:id="rId46"/>
    <p:sldId id="305" r:id="rId47"/>
    <p:sldId id="328" r:id="rId48"/>
    <p:sldId id="306" r:id="rId49"/>
    <p:sldId id="307" r:id="rId50"/>
    <p:sldId id="317" r:id="rId51"/>
    <p:sldId id="318" r:id="rId52"/>
    <p:sldId id="319" r:id="rId53"/>
    <p:sldId id="332" r:id="rId54"/>
    <p:sldId id="308" r:id="rId55"/>
    <p:sldId id="316" r:id="rId56"/>
    <p:sldId id="312" r:id="rId57"/>
    <p:sldId id="313" r:id="rId58"/>
    <p:sldId id="331" r:id="rId59"/>
    <p:sldId id="333" r:id="rId60"/>
    <p:sldId id="315" r:id="rId61"/>
  </p:sldIdLst>
  <p:sldSz cx="12192000" cy="6858000"/>
  <p:notesSz cx="6858000" cy="9144000"/>
  <p:embeddedFontLst>
    <p:embeddedFont>
      <p:font typeface="SB 어그로 Bold" panose="02020603020101020101" pitchFamily="18" charset="-127"/>
      <p:regular r:id="rId62"/>
    </p:embeddedFont>
    <p:embeddedFont>
      <p:font typeface="SB 어그로 Light" panose="02020603020101020101" pitchFamily="18" charset="-127"/>
      <p:regular r:id="rId63"/>
    </p:embeddedFont>
    <p:embeddedFont>
      <p:font typeface="SB 어그로 Medium" panose="02020603020101020101" pitchFamily="18" charset="-127"/>
      <p:regular r:id="rId64"/>
    </p:embeddedFont>
    <p:embeddedFont>
      <p:font typeface="서평원 꺾깎체 OTF" panose="020B0600000101010101" pitchFamily="34" charset="-127"/>
      <p:regular r:id="rId65"/>
    </p:embeddedFont>
    <p:embeddedFont>
      <p:font typeface="맑은 고딕" panose="020B0503020000020004" pitchFamily="34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9B1E3-D1E1-9B00-CA1C-3C76DAE78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BE4F3C-201E-2A68-D544-63BCFEA1A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E7B96-85C2-8B0C-099B-4C819376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831C6-4E5E-64DA-E483-FFB0D73F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41A6C-A3BB-4390-7AB3-4A7ED4DD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768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9EEC9-B458-5B6B-13B4-840C0EAB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2F890A-655B-E41C-94C0-876F25A7A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9908E-1D3C-8C4F-FD9B-0890F87A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B8B8B-20CC-87A4-D150-D745E74E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FC9077-863A-F9C4-19CD-FE4A6381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6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B7AFA5-4FD4-A487-49F2-36881C247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D1F0C1-CE07-E85C-2B18-A2BD777BC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A6FEF-F394-2377-9688-E8477E55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147C6E-BBA6-9295-531C-2A889C2F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73D73-96E0-92ED-9214-768EA008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9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F98DB-E360-5384-64D5-2131291F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FB8A1-4486-B7AA-AF7F-C9969B38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43765-9A26-7619-0318-744ECCA0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34BA1-E48B-889D-2C16-F7A52074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3D2B1-F5B0-F1A9-B41D-78F89A7A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자유형 4">
            <a:extLst>
              <a:ext uri="{FF2B5EF4-FFF2-40B4-BE49-F238E27FC236}">
                <a16:creationId xmlns:a16="http://schemas.microsoft.com/office/drawing/2014/main" id="{F7743B6D-75AB-9E7F-3A72-59F45BABDD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25447 w 12192000"/>
              <a:gd name="connsiteY0" fmla="*/ 331573 h 6858000"/>
              <a:gd name="connsiteX1" fmla="*/ 296562 w 12192000"/>
              <a:gd name="connsiteY1" fmla="*/ 660458 h 6858000"/>
              <a:gd name="connsiteX2" fmla="*/ 296562 w 12192000"/>
              <a:gd name="connsiteY2" fmla="*/ 6197542 h 6858000"/>
              <a:gd name="connsiteX3" fmla="*/ 625447 w 12192000"/>
              <a:gd name="connsiteY3" fmla="*/ 6526427 h 6858000"/>
              <a:gd name="connsiteX4" fmla="*/ 11583028 w 12192000"/>
              <a:gd name="connsiteY4" fmla="*/ 6526427 h 6858000"/>
              <a:gd name="connsiteX5" fmla="*/ 11911913 w 12192000"/>
              <a:gd name="connsiteY5" fmla="*/ 6197542 h 6858000"/>
              <a:gd name="connsiteX6" fmla="*/ 11911913 w 12192000"/>
              <a:gd name="connsiteY6" fmla="*/ 660458 h 6858000"/>
              <a:gd name="connsiteX7" fmla="*/ 11583028 w 12192000"/>
              <a:gd name="connsiteY7" fmla="*/ 331573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25447" y="331573"/>
                </a:moveTo>
                <a:cubicBezTo>
                  <a:pt x="443809" y="331573"/>
                  <a:pt x="296562" y="478820"/>
                  <a:pt x="296562" y="660458"/>
                </a:cubicBezTo>
                <a:lnTo>
                  <a:pt x="296562" y="6197542"/>
                </a:lnTo>
                <a:cubicBezTo>
                  <a:pt x="296562" y="6379180"/>
                  <a:pt x="443809" y="6526427"/>
                  <a:pt x="625447" y="6526427"/>
                </a:cubicBezTo>
                <a:lnTo>
                  <a:pt x="11583028" y="6526427"/>
                </a:lnTo>
                <a:cubicBezTo>
                  <a:pt x="11764666" y="6526427"/>
                  <a:pt x="11911913" y="6379180"/>
                  <a:pt x="11911913" y="6197542"/>
                </a:cubicBezTo>
                <a:lnTo>
                  <a:pt x="11911913" y="660458"/>
                </a:lnTo>
                <a:cubicBezTo>
                  <a:pt x="11911913" y="478820"/>
                  <a:pt x="11764666" y="331573"/>
                  <a:pt x="11583028" y="33157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CD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28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899D6-089F-607A-518B-67D4F7EC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58CCF-EA1C-647A-1E2C-4B5EA991E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D7628-A715-B667-8FBD-C860524C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856CF-78B5-684B-0841-538F03C2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5D07E-5473-FB32-5D79-80670FC7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0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6278-E34F-691E-80A7-31ECA6D6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9521F-5CE1-5863-2DC7-1F0CD6C11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FF6B1A-AB3C-3290-61C2-A7BF660BB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82BEAB-7640-EB54-A859-B6DE087B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A6E6F3-9D6F-D912-E646-17F6A3D5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3A4BB9-ED36-7E6B-FD9F-D4D6AEF3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2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491D3-A052-AB71-7204-46B06084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80109-340E-1F2A-D493-7E3929B9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82793-1DB5-B1EA-585F-B0337CD0E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96CC85-9950-A47B-32D4-5AC83D7B4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7F0C07-2379-65C3-2B3D-E9B69B890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895C4A-5952-BB00-3A5F-D04ABE96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8F63EE-D842-6267-8EE1-F05CBB86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83B8AB-EB24-E03A-DB79-5E28A3B0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22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73329-55A3-5823-B75E-1C18CE25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679361-C771-4926-E7DC-EADDD18D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7C9CD8-4055-C410-5D72-441C66E5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81FE34-2947-45F6-8E30-A70F39BE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90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69CD05-6FD4-D18D-6A48-4DC52480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31E47A-CA63-9B9F-3419-ECAD7A4F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0EC4A-ECC2-3F51-038C-45AEA78D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5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26EDE-604A-9C6D-D307-08780BB0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5DD9E-CC84-C0A8-5258-4EDFDF621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3F7868-115B-7BC0-AF58-CF70B2527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8F3E9D-4148-D1FA-613A-A07C2250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984C4-2C39-D071-1642-12BEA2B6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F3DD1-92AA-EA08-64C0-3B13D41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82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43BBF-31E0-AA42-A3FF-5DDF602F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FE4C35-E650-3E83-7FBA-55D824EA5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FAACB3-9B10-1FB5-601A-D14FFE362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FEBB5-F5D9-E485-7CE0-A054957A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2D3D35-530E-2DDC-4782-4722FA13B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92A53-020A-DA9F-4CD0-727DE6D7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33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E58F33-AF4E-B04C-7CD8-62BBAB9F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413CE-722A-EEFA-19FD-8133A340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48CDD-1C86-7E74-B19D-A9E60EA73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A2FF-D23F-403F-9834-84B0C86A09A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39CC2-B307-59F7-4B4D-E56D94C09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8ADDE-A538-027F-560B-EF7BFE7D7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6B879-C249-42D8-AF2E-DA07981470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50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quickdraw.with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ngchanJeon/YeongJinComputerTeam3/tree/main/3rd%20mission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498868" y="2083452"/>
            <a:ext cx="71628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514108" y="3561732"/>
            <a:ext cx="7162800" cy="702838"/>
            <a:chOff x="2484120" y="3429000"/>
            <a:chExt cx="7162800" cy="702838"/>
          </a:xfrm>
        </p:grpSpPr>
        <p:sp>
          <p:nvSpPr>
            <p:cNvPr id="17" name="직사각형 16"/>
            <p:cNvSpPr/>
            <p:nvPr/>
          </p:nvSpPr>
          <p:spPr>
            <a:xfrm>
              <a:off x="2484120" y="3567958"/>
              <a:ext cx="7162800" cy="563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484120" y="3429000"/>
              <a:ext cx="7162800" cy="563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853998" y="1678929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pc="-150" dirty="0" err="1">
                <a:solidFill>
                  <a:schemeClr val="accent1">
                    <a:lumMod val="7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발표편</a:t>
            </a:r>
            <a:endParaRPr lang="ko-KR" altLang="en-US" sz="2000" spc="-150" dirty="0">
              <a:solidFill>
                <a:schemeClr val="accent1">
                  <a:lumMod val="7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2768" y="2502551"/>
            <a:ext cx="5775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객체 지향 프로그래밍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8008" y="3589154"/>
            <a:ext cx="577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최종 발표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02726" y="4808924"/>
            <a:ext cx="204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</a:t>
            </a:r>
            <a:r>
              <a:rPr lang="ko-KR" altLang="en-US" sz="2000" spc="-15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  자 바 보 시 조</a:t>
            </a:r>
          </a:p>
        </p:txBody>
      </p:sp>
      <p:sp>
        <p:nvSpPr>
          <p:cNvPr id="15" name="액자 1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68FFC-2F97-6861-3360-AE8FDE043818}"/>
              </a:ext>
            </a:extLst>
          </p:cNvPr>
          <p:cNvSpPr txBox="1"/>
          <p:nvPr/>
        </p:nvSpPr>
        <p:spPr>
          <a:xfrm>
            <a:off x="2530332" y="1678929"/>
            <a:ext cx="151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20220608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354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CC9337-A039-4C6D-3054-CA71A0E2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DE6782-A67E-37CE-2B34-1BFD281B87A7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14F7006-6CAF-FD8B-512A-CB5CC560F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49" y="3034635"/>
            <a:ext cx="3937503" cy="26854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DC520-FF2C-ACEC-6B13-E09F4DBB24B7}"/>
              </a:ext>
            </a:extLst>
          </p:cNvPr>
          <p:cNvSpPr/>
          <p:nvPr/>
        </p:nvSpPr>
        <p:spPr>
          <a:xfrm>
            <a:off x="457577" y="1614536"/>
            <a:ext cx="5390962" cy="99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조원마다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브랜치를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만들고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자기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commit, push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91138-4437-0501-8782-F411CF95E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279" r="30621"/>
          <a:stretch/>
        </p:blipFill>
        <p:spPr>
          <a:xfrm>
            <a:off x="5999013" y="670551"/>
            <a:ext cx="5651433" cy="5432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79BE1D-53B3-615D-F77D-2D4DDA46C393}"/>
              </a:ext>
            </a:extLst>
          </p:cNvPr>
          <p:cNvSpPr/>
          <p:nvPr/>
        </p:nvSpPr>
        <p:spPr>
          <a:xfrm>
            <a:off x="5930020" y="5621639"/>
            <a:ext cx="2199992" cy="666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96C218-DC8F-5FB5-C787-017DC79E1B8C}"/>
              </a:ext>
            </a:extLst>
          </p:cNvPr>
          <p:cNvSpPr/>
          <p:nvPr/>
        </p:nvSpPr>
        <p:spPr>
          <a:xfrm>
            <a:off x="9776234" y="555268"/>
            <a:ext cx="2024686" cy="666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392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CC9337-A039-4C6D-3054-CA71A0E2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DE6782-A67E-37CE-2B34-1BFD281B87A7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DC520-FF2C-ACEC-6B13-E09F4DBB24B7}"/>
              </a:ext>
            </a:extLst>
          </p:cNvPr>
          <p:cNvSpPr/>
          <p:nvPr/>
        </p:nvSpPr>
        <p:spPr>
          <a:xfrm>
            <a:off x="2174249" y="1522745"/>
            <a:ext cx="7348580" cy="99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Main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Pull Request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요청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0CB0CF-2795-7678-C2A2-51634E38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33" y="2979288"/>
            <a:ext cx="8672312" cy="2926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377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CC9337-A039-4C6D-3054-CA71A0E2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DE6782-A67E-37CE-2B34-1BFD281B87A7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DC520-FF2C-ACEC-6B13-E09F4DBB24B7}"/>
              </a:ext>
            </a:extLst>
          </p:cNvPr>
          <p:cNvSpPr/>
          <p:nvPr/>
        </p:nvSpPr>
        <p:spPr>
          <a:xfrm>
            <a:off x="2174249" y="1572111"/>
            <a:ext cx="7348580" cy="9990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4.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조장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팀장이 확인 후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Merge !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6B0E17-92AD-A234-6FFE-0F6918132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56" y="3254751"/>
            <a:ext cx="3822974" cy="2540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897D14-BE86-39C8-2727-3E41E045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58" y="2723892"/>
            <a:ext cx="4826557" cy="3566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385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78176" y="2863679"/>
            <a:ext cx="3406346" cy="1420354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프로젝트를 진행하며 </a:t>
            </a:r>
          </a:p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총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484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커밋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E3C8C-4958-5372-F8DE-6C24667DCA94}"/>
              </a:ext>
            </a:extLst>
          </p:cNvPr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107592-81E2-3A9C-E30A-C45C0CE14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C90033C-6218-44BB-709B-03E920BD565C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3F109-FA0A-AD0A-E4A4-345F5AD77D38}"/>
              </a:ext>
            </a:extLst>
          </p:cNvPr>
          <p:cNvGrpSpPr/>
          <p:nvPr/>
        </p:nvGrpSpPr>
        <p:grpSpPr>
          <a:xfrm>
            <a:off x="4439766" y="1165088"/>
            <a:ext cx="7275418" cy="5124997"/>
            <a:chOff x="3705102" y="1580725"/>
            <a:chExt cx="6234352" cy="46391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705102" y="1580725"/>
              <a:ext cx="1822839" cy="461385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57535" y="1580725"/>
              <a:ext cx="1899881" cy="461385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216998" y="1598939"/>
              <a:ext cx="1905365" cy="45774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832526" y="1586016"/>
              <a:ext cx="1858168" cy="461385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537478" y="1580725"/>
              <a:ext cx="1870436" cy="462543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205819" y="1594448"/>
              <a:ext cx="1852161" cy="462543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128136" y="1580726"/>
              <a:ext cx="1811318" cy="463386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458" t="15449"/>
          <a:stretch/>
        </p:blipFill>
        <p:spPr>
          <a:xfrm>
            <a:off x="920363" y="2282017"/>
            <a:ext cx="3937849" cy="175793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05157" y="1570941"/>
            <a:ext cx="5637378" cy="655024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카카오톡 투표를 통해 의견 수렴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!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marL="0" lvl="0" indent="0">
              <a:buNone/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58331" y="1349869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3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3374" y="3530860"/>
            <a:ext cx="3755602" cy="25464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r="2351"/>
          <a:stretch/>
        </p:blipFill>
        <p:spPr>
          <a:xfrm>
            <a:off x="5850277" y="2282017"/>
            <a:ext cx="4249329" cy="24976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4BCEF3-BCFB-3FDC-BDE6-F1FB12404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038" y="3808343"/>
            <a:ext cx="4249329" cy="2268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542E49-BCF1-EAE8-9A0C-FA59BE829B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85" b="14668"/>
          <a:stretch/>
        </p:blipFill>
        <p:spPr>
          <a:xfrm>
            <a:off x="3275358" y="407526"/>
            <a:ext cx="2948488" cy="800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9559" y="2245674"/>
            <a:ext cx="3976721" cy="878178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노션을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이용해 할 일 정리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!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marL="0" lvl="0" indent="0">
              <a:buNone/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47131" y="1341380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D0FF87-055F-B689-F3BD-2286C4A40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621" y="1753198"/>
            <a:ext cx="5935373" cy="42985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9AE48-7870-7D1C-3E71-0DAA8858E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6996" y="461227"/>
            <a:ext cx="1702625" cy="81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7254" y="2289336"/>
            <a:ext cx="4639680" cy="1585543"/>
          </a:xfrm>
        </p:spPr>
        <p:txBody>
          <a:bodyPr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다양한 의견들이 나왔지만</a:t>
            </a:r>
          </a:p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카카오톡 투표 결과</a:t>
            </a:r>
          </a:p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텍스트기반 게임으로 결정</a:t>
            </a: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47132" y="1317734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1042" y="609848"/>
            <a:ext cx="7826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초기 구상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ko-KR" altLang="en-US" sz="4000" dirty="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34613" y="1994191"/>
            <a:ext cx="5126409" cy="3761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3249" y="1556376"/>
            <a:ext cx="10515600" cy="1603375"/>
          </a:xfrm>
        </p:spPr>
        <p:txBody>
          <a:bodyPr/>
          <a:lstStyle/>
          <a:p>
            <a:pPr marL="0" lvl="0" indent="0" algn="ctr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텍스트로만 이루어진 게임을 만들려고 했지만</a:t>
            </a:r>
          </a:p>
          <a:p>
            <a:pPr marL="0" lvl="0" indent="0" algn="ctr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회의 후 여러가지 사진과 음악을 넣어서 만들기로 결정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!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lvl="0" algn="ctr"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4713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</a:t>
            </a:r>
          </a:p>
        </p:txBody>
      </p:sp>
      <p:pic>
        <p:nvPicPr>
          <p:cNvPr id="8" name="Picture 8" descr="JAVA] 용돈 저축하기 게임( 자바 숙제 )">
            <a:extLst>
              <a:ext uri="{FF2B5EF4-FFF2-40B4-BE49-F238E27FC236}">
                <a16:creationId xmlns:a16="http://schemas.microsoft.com/office/drawing/2014/main" id="{970D1BAE-3004-26A5-9470-6B7FEF8F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49" y="2761852"/>
            <a:ext cx="2627026" cy="34705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867E87-5EE3-2D88-98A3-5062E33F3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0813" y="2462945"/>
            <a:ext cx="2945047" cy="3803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5B0D9A-A59E-8719-22BE-0FA8A33CFF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t="20419" r="46078" b="24981"/>
          <a:stretch/>
        </p:blipFill>
        <p:spPr>
          <a:xfrm>
            <a:off x="9022203" y="2697229"/>
            <a:ext cx="2530956" cy="3334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37FA8AE-3407-CD9C-60AF-136FDD1941C8}"/>
              </a:ext>
            </a:extLst>
          </p:cNvPr>
          <p:cNvSpPr/>
          <p:nvPr/>
        </p:nvSpPr>
        <p:spPr>
          <a:xfrm>
            <a:off x="3729739" y="3883936"/>
            <a:ext cx="992398" cy="611593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75383" y="1664352"/>
            <a:ext cx="6241233" cy="501813"/>
          </a:xfrm>
        </p:spPr>
        <p:txBody>
          <a:bodyPr>
            <a:normAutofit fontScale="92500"/>
          </a:bodyPr>
          <a:lstStyle/>
          <a:p>
            <a:pPr marL="0" lvl="0" indent="0"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스토리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 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 이미지 제작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 로직으로 분업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lvl="0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2790" y="1277268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965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 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초기 구상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ko-KR" altLang="en-US" sz="400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B0DABBF-095D-83A6-4170-AE4F461D1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DBC134D-241D-4953-B4DF-B9CC545AFA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7" b="9569"/>
          <a:stretch/>
        </p:blipFill>
        <p:spPr>
          <a:xfrm>
            <a:off x="2054359" y="3027999"/>
            <a:ext cx="3133275" cy="30440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C499B7-F29B-024F-26BB-E0D2DC6FA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07" y="2686806"/>
            <a:ext cx="4681206" cy="3509191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5277DFB-FDC2-AC20-9AC3-895ECD09537D}"/>
              </a:ext>
            </a:extLst>
          </p:cNvPr>
          <p:cNvSpPr txBox="1">
            <a:spLocks/>
          </p:cNvSpPr>
          <p:nvPr/>
        </p:nvSpPr>
        <p:spPr>
          <a:xfrm>
            <a:off x="1079316" y="2202413"/>
            <a:ext cx="10033366" cy="753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또한 </a:t>
            </a:r>
            <a:r>
              <a:rPr lang="ko-KR" altLang="en-US" dirty="0">
                <a:solidFill>
                  <a:srgbClr val="FF0000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오픈소스를 가져오지 않고 </a:t>
            </a:r>
            <a:r>
              <a:rPr lang="en-US" altLang="ko-KR" dirty="0" err="1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JFrame</a:t>
            </a:r>
            <a:r>
              <a:rPr lang="ko-KR" altLang="en-US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공부를 하며 만들기로 결정</a:t>
            </a:r>
            <a:r>
              <a:rPr lang="en-US" altLang="ko-KR" dirty="0">
                <a:solidFill>
                  <a:schemeClr val="accent5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!</a:t>
            </a:r>
            <a:endParaRPr lang="en-US" altLang="ko-KR" sz="3600" dirty="0">
              <a:solidFill>
                <a:schemeClr val="accent5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2083" y="1286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965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 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초기 구상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ko-KR" altLang="en-US" sz="4000" dirty="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B0DABBF-095D-83A6-4170-AE4F461D1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EFE76-DB82-2E61-EED7-031C8BED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62" y="1963265"/>
            <a:ext cx="6908039" cy="38857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E18ABC9-AA05-40AE-6E64-A07CC840DFA0}"/>
              </a:ext>
            </a:extLst>
          </p:cNvPr>
          <p:cNvSpPr txBox="1">
            <a:spLocks/>
          </p:cNvSpPr>
          <p:nvPr/>
        </p:nvSpPr>
        <p:spPr>
          <a:xfrm>
            <a:off x="713649" y="2872720"/>
            <a:ext cx="3378039" cy="1722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글을 넣고 옆에 이미지와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marL="0" indent="0">
              <a:buNone/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이벤트와 선택지를 넣고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marL="0" indent="0">
              <a:buNone/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</a:rPr>
              <a:t>목숨을 구현하기로 결정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B72BBA-A225-BEC8-2F66-BC42C1597B59}"/>
              </a:ext>
            </a:extLst>
          </p:cNvPr>
          <p:cNvSpPr/>
          <p:nvPr/>
        </p:nvSpPr>
        <p:spPr>
          <a:xfrm>
            <a:off x="713649" y="1571198"/>
            <a:ext cx="3212563" cy="78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프로토타입 구상</a:t>
            </a:r>
          </a:p>
        </p:txBody>
      </p:sp>
    </p:spTree>
    <p:extLst>
      <p:ext uri="{BB962C8B-B14F-4D97-AF65-F5344CB8AC3E}">
        <p14:creationId xmlns:p14="http://schemas.microsoft.com/office/powerpoint/2010/main" val="196555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062744-17CD-C2F1-A123-179E397F6527}"/>
              </a:ext>
            </a:extLst>
          </p:cNvPr>
          <p:cNvGrpSpPr/>
          <p:nvPr/>
        </p:nvGrpSpPr>
        <p:grpSpPr>
          <a:xfrm>
            <a:off x="2400813" y="423161"/>
            <a:ext cx="7162800" cy="563880"/>
            <a:chOff x="2498868" y="1153812"/>
            <a:chExt cx="7162800" cy="563880"/>
          </a:xfrm>
        </p:grpSpPr>
        <p:sp>
          <p:nvSpPr>
            <p:cNvPr id="16" name="직사각형 15"/>
            <p:cNvSpPr/>
            <p:nvPr/>
          </p:nvSpPr>
          <p:spPr>
            <a:xfrm>
              <a:off x="2498868" y="1153812"/>
              <a:ext cx="7162800" cy="563880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591885" y="1153812"/>
              <a:ext cx="3037726" cy="563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85963" y="1194472"/>
              <a:ext cx="24495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 b="0" spc="-150" dirty="0"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/>
                </a:rPr>
                <a:t>조원 소개</a:t>
              </a:r>
            </a:p>
          </p:txBody>
        </p:sp>
      </p:grpSp>
      <p:cxnSp>
        <p:nvCxnSpPr>
          <p:cNvPr id="21" name="직선 연결선 20"/>
          <p:cNvCxnSpPr>
            <a:cxnSpLocks/>
          </p:cNvCxnSpPr>
          <p:nvPr/>
        </p:nvCxnSpPr>
        <p:spPr>
          <a:xfrm>
            <a:off x="437584" y="6372258"/>
            <a:ext cx="1131683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400813" y="1060160"/>
            <a:ext cx="71628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450F30-5BF8-7F4A-8893-4ADBAE6A219E}"/>
              </a:ext>
            </a:extLst>
          </p:cNvPr>
          <p:cNvGrpSpPr/>
          <p:nvPr/>
        </p:nvGrpSpPr>
        <p:grpSpPr>
          <a:xfrm>
            <a:off x="4753132" y="1235225"/>
            <a:ext cx="2458162" cy="2690985"/>
            <a:chOff x="4693889" y="1305400"/>
            <a:chExt cx="2458162" cy="269098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B36844F-6D7C-C0E6-513A-010B166B722B}"/>
                </a:ext>
              </a:extLst>
            </p:cNvPr>
            <p:cNvSpPr/>
            <p:nvPr/>
          </p:nvSpPr>
          <p:spPr>
            <a:xfrm>
              <a:off x="4693889" y="1305400"/>
              <a:ext cx="2458162" cy="234902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7A6F7EB-5144-0AF5-0C8D-60B51D476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096" y="1316210"/>
              <a:ext cx="2349033" cy="2349033"/>
            </a:xfrm>
            <a:prstGeom prst="ellipse">
              <a:avLst/>
            </a:prstGeom>
            <a:ln>
              <a:noFill/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E4A8A3-7806-05EA-D395-AA962AA66DF1}"/>
                </a:ext>
              </a:extLst>
            </p:cNvPr>
            <p:cNvSpPr txBox="1"/>
            <p:nvPr/>
          </p:nvSpPr>
          <p:spPr>
            <a:xfrm>
              <a:off x="5553249" y="362705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김 정 원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FEC715E-9ED1-13DB-DAFE-915623D8A771}"/>
              </a:ext>
            </a:extLst>
          </p:cNvPr>
          <p:cNvGrpSpPr/>
          <p:nvPr/>
        </p:nvGrpSpPr>
        <p:grpSpPr>
          <a:xfrm>
            <a:off x="3042907" y="3556878"/>
            <a:ext cx="2358252" cy="2695002"/>
            <a:chOff x="8121657" y="1299677"/>
            <a:chExt cx="2358252" cy="26950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14D2AB-AC54-9F49-FB07-5F687640D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1657" y="1299677"/>
              <a:ext cx="2358252" cy="234902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038D97-6587-C959-3055-C463443B17E1}"/>
                </a:ext>
              </a:extLst>
            </p:cNvPr>
            <p:cNvSpPr txBox="1"/>
            <p:nvPr/>
          </p:nvSpPr>
          <p:spPr>
            <a:xfrm>
              <a:off x="8925645" y="3625347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김 정 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9FC9D5-E6AD-0876-B5F5-AA3FD6D08FA3}"/>
              </a:ext>
            </a:extLst>
          </p:cNvPr>
          <p:cNvGrpSpPr/>
          <p:nvPr/>
        </p:nvGrpSpPr>
        <p:grpSpPr>
          <a:xfrm>
            <a:off x="8183864" y="1252533"/>
            <a:ext cx="2458162" cy="2685613"/>
            <a:chOff x="2880441" y="3588342"/>
            <a:chExt cx="2458162" cy="268561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0B7A749-81BE-353F-D076-14967FF2BBCF}"/>
                </a:ext>
              </a:extLst>
            </p:cNvPr>
            <p:cNvGrpSpPr/>
            <p:nvPr/>
          </p:nvGrpSpPr>
          <p:grpSpPr>
            <a:xfrm>
              <a:off x="2880441" y="3588342"/>
              <a:ext cx="2458162" cy="2370663"/>
              <a:chOff x="2880441" y="3588342"/>
              <a:chExt cx="2458162" cy="2370663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B61757F-F70C-2E74-891E-643A0E990DEC}"/>
                  </a:ext>
                </a:extLst>
              </p:cNvPr>
              <p:cNvSpPr/>
              <p:nvPr/>
            </p:nvSpPr>
            <p:spPr>
              <a:xfrm>
                <a:off x="2880441" y="3588342"/>
                <a:ext cx="2458162" cy="234902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051D5488-9C89-8CA2-33D3-7AF0860CA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333" b="97778" l="10000" r="90000">
                            <a14:foregroundMark x1="50556" y1="9722" x2="45139" y2="8750"/>
                            <a14:foregroundMark x1="47917" y1="48750" x2="51528" y2="56806"/>
                            <a14:foregroundMark x1="51528" y1="56806" x2="52778" y2="55000"/>
                            <a14:foregroundMark x1="50139" y1="60833" x2="49583" y2="76528"/>
                            <a14:foregroundMark x1="49583" y1="76528" x2="44444" y2="91111"/>
                            <a14:foregroundMark x1="44444" y1="91111" x2="36389" y2="93333"/>
                            <a14:foregroundMark x1="54306" y1="76250" x2="66389" y2="96389"/>
                            <a14:foregroundMark x1="66389" y1="96389" x2="66806" y2="96528"/>
                            <a14:foregroundMark x1="59861" y1="76667" x2="52778" y2="84167"/>
                            <a14:foregroundMark x1="52778" y1="84167" x2="65417" y2="87500"/>
                            <a14:foregroundMark x1="65417" y1="87500" x2="68472" y2="90000"/>
                            <a14:foregroundMark x1="72361" y1="87500" x2="75278" y2="977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37491" y="3614944"/>
                <a:ext cx="2344061" cy="2344061"/>
              </a:xfrm>
              <a:prstGeom prst="ellipse">
                <a:avLst/>
              </a:prstGeom>
              <a:ln>
                <a:noFill/>
              </a:ln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BAB1A9-D99A-139A-A7FC-4D4404F6A24E}"/>
                </a:ext>
              </a:extLst>
            </p:cNvPr>
            <p:cNvSpPr txBox="1"/>
            <p:nvPr/>
          </p:nvSpPr>
          <p:spPr>
            <a:xfrm>
              <a:off x="3680557" y="590462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변 성 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F5A418-271F-8DF0-4055-642D06806918}"/>
              </a:ext>
            </a:extLst>
          </p:cNvPr>
          <p:cNvGrpSpPr/>
          <p:nvPr/>
        </p:nvGrpSpPr>
        <p:grpSpPr>
          <a:xfrm>
            <a:off x="1248187" y="1252533"/>
            <a:ext cx="2458162" cy="2673677"/>
            <a:chOff x="1266121" y="1305400"/>
            <a:chExt cx="2458162" cy="267367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31558CD-AF0C-A164-B8D9-82F2FBFB0C47}"/>
                </a:ext>
              </a:extLst>
            </p:cNvPr>
            <p:cNvSpPr/>
            <p:nvPr/>
          </p:nvSpPr>
          <p:spPr>
            <a:xfrm>
              <a:off x="1266121" y="1305400"/>
              <a:ext cx="2458162" cy="234902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5203A5-3B92-DAF4-1D1F-A321889FF576}"/>
                </a:ext>
              </a:extLst>
            </p:cNvPr>
            <p:cNvSpPr txBox="1"/>
            <p:nvPr/>
          </p:nvSpPr>
          <p:spPr>
            <a:xfrm>
              <a:off x="2079564" y="3609745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전 종 찬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A769729-E168-C6D3-EA0A-F4889BD29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007" y="1378520"/>
              <a:ext cx="1926517" cy="2270181"/>
            </a:xfrm>
            <a:prstGeom prst="ellipse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A09542-AE15-242B-2380-B6EDBD5F1F7F}"/>
              </a:ext>
            </a:extLst>
          </p:cNvPr>
          <p:cNvGrpSpPr/>
          <p:nvPr/>
        </p:nvGrpSpPr>
        <p:grpSpPr>
          <a:xfrm>
            <a:off x="6506444" y="3556878"/>
            <a:ext cx="2475345" cy="2695002"/>
            <a:chOff x="6552977" y="3618341"/>
            <a:chExt cx="2344061" cy="266799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F80352-0828-4067-51E6-FC3C3955286E}"/>
                </a:ext>
              </a:extLst>
            </p:cNvPr>
            <p:cNvSpPr txBox="1"/>
            <p:nvPr/>
          </p:nvSpPr>
          <p:spPr>
            <a:xfrm>
              <a:off x="7397939" y="5916999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서평원 꺾깎체 OTF" panose="020B0600000101010101" pitchFamily="34" charset="-127"/>
                  <a:ea typeface="서평원 꺾깎체 OTF" panose="020B0600000101010101" pitchFamily="34" charset="-127"/>
                </a:rPr>
                <a:t>유 다 연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4E5C9AF-2470-B384-914A-83C906D1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2977" y="3618341"/>
              <a:ext cx="2344061" cy="2344061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76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965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 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초기 구상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ko-KR" altLang="en-US" sz="400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63899-3C83-01A4-24BC-4638B35E7DC9}"/>
              </a:ext>
            </a:extLst>
          </p:cNvPr>
          <p:cNvSpPr txBox="1"/>
          <p:nvPr/>
        </p:nvSpPr>
        <p:spPr>
          <a:xfrm>
            <a:off x="672790" y="2700291"/>
            <a:ext cx="4947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기본적으로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원할한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분업을 위해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프레임과 버튼 크기</a:t>
            </a:r>
            <a:r>
              <a:rPr lang="en-US" altLang="ko-KR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변수명</a:t>
            </a:r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등을</a:t>
            </a:r>
            <a:endParaRPr lang="en-US" altLang="ko-KR" sz="2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미리 </a:t>
            </a:r>
            <a:r>
              <a:rPr lang="ko-KR" altLang="en-US" sz="2400" dirty="0" err="1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정해둠</a:t>
            </a:r>
            <a:endParaRPr lang="ko-KR" altLang="en-US" sz="24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8AD2A-A055-6B51-B1D7-7643D2A71E82}"/>
              </a:ext>
            </a:extLst>
          </p:cNvPr>
          <p:cNvSpPr/>
          <p:nvPr/>
        </p:nvSpPr>
        <p:spPr>
          <a:xfrm>
            <a:off x="747132" y="1601240"/>
            <a:ext cx="3212563" cy="784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규격 정하기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9F8311-EBAA-DECE-B955-4631A7405738}"/>
              </a:ext>
            </a:extLst>
          </p:cNvPr>
          <p:cNvCxnSpPr/>
          <p:nvPr/>
        </p:nvCxnSpPr>
        <p:spPr>
          <a:xfrm>
            <a:off x="682083" y="1286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A5582F-D4B9-93E3-5DE6-96A8B6F435D1}"/>
              </a:ext>
            </a:extLst>
          </p:cNvPr>
          <p:cNvGrpSpPr/>
          <p:nvPr/>
        </p:nvGrpSpPr>
        <p:grpSpPr>
          <a:xfrm>
            <a:off x="5765144" y="1601240"/>
            <a:ext cx="5325351" cy="4308629"/>
            <a:chOff x="5728930" y="1601240"/>
            <a:chExt cx="5325351" cy="43086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82BC90D-B9ED-8C6A-D477-E9FEA26D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8930" y="1601240"/>
              <a:ext cx="4204950" cy="39508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C3C40B-D91E-0C28-673A-78EDC3EE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2733" y="3576642"/>
              <a:ext cx="2601548" cy="233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95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89AFD-8653-EFC9-1FEB-3C9A4492BC6E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이미지 제작 단계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1367-D734-7A0C-A4EC-D8B1D2B5AEA5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C88955B-A4C7-395C-562D-43FFD4CC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77" y="1619834"/>
            <a:ext cx="5272481" cy="2824245"/>
          </a:xfrm>
          <a:prstGeom prst="rect">
            <a:avLst/>
          </a:prstGeom>
        </p:spPr>
      </p:pic>
      <p:pic>
        <p:nvPicPr>
          <p:cNvPr id="14" name="그림 13" descr="텍스트, 접시, 식탁용기구, 플레이트이(가) 표시된 사진&#10;&#10;자동 생성된 설명">
            <a:extLst>
              <a:ext uri="{FF2B5EF4-FFF2-40B4-BE49-F238E27FC236}">
                <a16:creationId xmlns:a16="http://schemas.microsoft.com/office/drawing/2014/main" id="{3BE94F0F-1BF0-D96C-D9C9-B57D62F69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47" y="1619834"/>
            <a:ext cx="5051834" cy="28416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C5AD04F-0539-1F39-17AD-32294F469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730" y="4741377"/>
            <a:ext cx="2652665" cy="6631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DE8EAC-67F4-2A6B-6921-1E8094C6F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043" y="5534629"/>
            <a:ext cx="2652665" cy="6631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7B39AFB-AC56-3FA0-EFF0-105F90667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465" y="5534629"/>
            <a:ext cx="2668264" cy="6670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26818D-CD00-3229-B3AB-621E5AFD6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465" y="4741001"/>
            <a:ext cx="2652664" cy="663166"/>
          </a:xfrm>
          <a:prstGeom prst="rect">
            <a:avLst/>
          </a:prstGeom>
        </p:spPr>
      </p:pic>
      <p:pic>
        <p:nvPicPr>
          <p:cNvPr id="1026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9F1FCE6A-BF4B-08CF-0F4F-99226C056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96" y="427180"/>
            <a:ext cx="830499" cy="81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95156A3-9F1F-44C3-E039-45B13BFB3C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711" y="4633184"/>
            <a:ext cx="609600" cy="609600"/>
          </a:xfrm>
          <a:prstGeom prst="rect">
            <a:avLst/>
          </a:prstGeom>
        </p:spPr>
      </p:pic>
      <p:pic>
        <p:nvPicPr>
          <p:cNvPr id="29" name="그림 28" descr="밤하늘이(가) 표시된 사진&#10;&#10;자동 생성된 설명">
            <a:extLst>
              <a:ext uri="{FF2B5EF4-FFF2-40B4-BE49-F238E27FC236}">
                <a16:creationId xmlns:a16="http://schemas.microsoft.com/office/drawing/2014/main" id="{42E174EA-1F78-6190-BEC8-61E44D1E77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408" y="5592095"/>
            <a:ext cx="609600" cy="609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E5A36B-0E0E-65D6-5A75-0DA55F27B946}"/>
              </a:ext>
            </a:extLst>
          </p:cNvPr>
          <p:cNvSpPr txBox="1"/>
          <p:nvPr/>
        </p:nvSpPr>
        <p:spPr>
          <a:xfrm>
            <a:off x="2562276" y="3684279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시작 화면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F895E-A011-BE75-33EF-06740860A738}"/>
              </a:ext>
            </a:extLst>
          </p:cNvPr>
          <p:cNvSpPr txBox="1"/>
          <p:nvPr/>
        </p:nvSpPr>
        <p:spPr>
          <a:xfrm>
            <a:off x="1770303" y="4872529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버튼 클릭 전</a:t>
            </a:r>
            <a:endParaRPr lang="en-US" altLang="ko-KR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374B81-4FE3-AF6B-CD75-7F58E3EED6BA}"/>
              </a:ext>
            </a:extLst>
          </p:cNvPr>
          <p:cNvSpPr txBox="1"/>
          <p:nvPr/>
        </p:nvSpPr>
        <p:spPr>
          <a:xfrm>
            <a:off x="1769273" y="5666157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버튼 클릭 후</a:t>
            </a:r>
            <a:endParaRPr lang="en-US" altLang="ko-KR" sz="2000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6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89AFD-8653-EFC9-1FEB-3C9A4492BC6E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이미지 제작 단계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1367-D734-7A0C-A4EC-D8B1D2B5AEA5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454F3E8-7062-32B8-3941-B3BCF89B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65" y="4013688"/>
            <a:ext cx="4258784" cy="2276397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8098C37B-FC50-EE41-651F-575999578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9119"/>
            <a:ext cx="4713839" cy="48709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3491F6-A51E-22B0-FF2C-6646D27FB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25" y="1525387"/>
            <a:ext cx="3186955" cy="2276397"/>
          </a:xfrm>
          <a:prstGeom prst="rect">
            <a:avLst/>
          </a:prstGeom>
        </p:spPr>
      </p:pic>
      <p:pic>
        <p:nvPicPr>
          <p:cNvPr id="17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0A091E28-BEDD-C69C-7D7A-306256316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96" y="427180"/>
            <a:ext cx="830499" cy="81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33C83F-6A8E-DAD3-EB29-7F450347CB71}"/>
              </a:ext>
            </a:extLst>
          </p:cNvPr>
          <p:cNvSpPr txBox="1"/>
          <p:nvPr/>
        </p:nvSpPr>
        <p:spPr>
          <a:xfrm>
            <a:off x="2592699" y="2425848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스토리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23FA0-30E7-5A5B-727E-3A1C092A498A}"/>
              </a:ext>
            </a:extLst>
          </p:cNvPr>
          <p:cNvSpPr txBox="1"/>
          <p:nvPr/>
        </p:nvSpPr>
        <p:spPr>
          <a:xfrm>
            <a:off x="7624807" y="340167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일기장 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4CAB18-6854-4098-EFDF-573634CCB988}"/>
              </a:ext>
            </a:extLst>
          </p:cNvPr>
          <p:cNvSpPr txBox="1"/>
          <p:nvPr/>
        </p:nvSpPr>
        <p:spPr>
          <a:xfrm>
            <a:off x="2434834" y="4869129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메인 페이지 배경</a:t>
            </a:r>
          </a:p>
        </p:txBody>
      </p:sp>
    </p:spTree>
    <p:extLst>
      <p:ext uri="{BB962C8B-B14F-4D97-AF65-F5344CB8AC3E}">
        <p14:creationId xmlns:p14="http://schemas.microsoft.com/office/powerpoint/2010/main" val="6229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89AFD-8653-EFC9-1FEB-3C9A4492BC6E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폰트 선정 단계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6501367-D734-7A0C-A4EC-D8B1D2B5AEA5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6831D6-154B-62D9-ECAB-2FF10C0F3B9D}"/>
              </a:ext>
            </a:extLst>
          </p:cNvPr>
          <p:cNvGrpSpPr/>
          <p:nvPr/>
        </p:nvGrpSpPr>
        <p:grpSpPr>
          <a:xfrm>
            <a:off x="484987" y="1819750"/>
            <a:ext cx="11222024" cy="4010679"/>
            <a:chOff x="593830" y="1874071"/>
            <a:chExt cx="11006503" cy="37665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7104263-4715-691E-DB6C-1DF6517E8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3" t="4981" r="48285" b="2355"/>
            <a:stretch/>
          </p:blipFill>
          <p:spPr>
            <a:xfrm>
              <a:off x="593830" y="1874073"/>
              <a:ext cx="3647774" cy="376657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352D92-7D8A-F24C-08A2-7DE2CF73F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2" t="5804" r="48563" b="3010"/>
            <a:stretch/>
          </p:blipFill>
          <p:spPr>
            <a:xfrm>
              <a:off x="4241604" y="1874072"/>
              <a:ext cx="3708794" cy="3766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EDBCFBC-D38C-D901-764B-B0D3CAA3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08"/>
            <a:stretch/>
          </p:blipFill>
          <p:spPr>
            <a:xfrm>
              <a:off x="7889378" y="1874071"/>
              <a:ext cx="3710955" cy="37665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963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스토리 제작 단계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85D64-A635-001C-763C-0EDB2D4B4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32" y="2276299"/>
            <a:ext cx="3579973" cy="302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39C4F1A-5572-B2C1-B91C-6F23D42C0609}"/>
              </a:ext>
            </a:extLst>
          </p:cNvPr>
          <p:cNvSpPr/>
          <p:nvPr/>
        </p:nvSpPr>
        <p:spPr>
          <a:xfrm>
            <a:off x="6214008" y="3247929"/>
            <a:ext cx="1187421" cy="75808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2AFB7E-3E8B-169A-EBA4-C9C5FE635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8897"/>
          <a:stretch/>
        </p:blipFill>
        <p:spPr>
          <a:xfrm>
            <a:off x="672790" y="1806211"/>
            <a:ext cx="3550845" cy="4265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2A48B8-F921-CC72-07BC-2F81F2D7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212" y="1806211"/>
            <a:ext cx="3693849" cy="417777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5B7949-433C-7722-E10D-735877A69C29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7F1DB17-C80D-6792-BAB9-3900A1F34272}"/>
              </a:ext>
            </a:extLst>
          </p:cNvPr>
          <p:cNvSpPr txBox="1"/>
          <p:nvPr/>
        </p:nvSpPr>
        <p:spPr>
          <a:xfrm>
            <a:off x="682194" y="1648340"/>
            <a:ext cx="545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조원들이 다 같이 읽어보고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괜찮은지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결정</a:t>
            </a:r>
            <a:endParaRPr lang="ko-KR" altLang="en-US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EA3F7B-A3F2-F3F4-9E5C-FEFDE7347F63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스토리 제작 단계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49E2526-785E-E843-3AE6-1213EF8D3757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1FD27DA-A2D8-681E-2055-ECF45DF5298A}"/>
              </a:ext>
            </a:extLst>
          </p:cNvPr>
          <p:cNvGrpSpPr/>
          <p:nvPr/>
        </p:nvGrpSpPr>
        <p:grpSpPr>
          <a:xfrm>
            <a:off x="698345" y="1437181"/>
            <a:ext cx="10645373" cy="4773204"/>
            <a:chOff x="698345" y="1437181"/>
            <a:chExt cx="10645373" cy="477320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59B3861-8338-1E60-B0CB-DD22669D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345" y="2200360"/>
              <a:ext cx="4819650" cy="28670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D306ED0-7E0E-EF70-6511-E7DBD6A4E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242" y="3924385"/>
              <a:ext cx="4819650" cy="228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24" name="개체 23">
              <a:extLst>
                <a:ext uri="{FF2B5EF4-FFF2-40B4-BE49-F238E27FC236}">
                  <a16:creationId xmlns:a16="http://schemas.microsoft.com/office/drawing/2014/main" id="{AE3F2FED-6D1F-0FF8-C346-BC62AAC28D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51897" y="1437181"/>
            <a:ext cx="4091821" cy="3381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4" imgW="3154680" imgH="2606040" progId="Paint.Picture">
                    <p:embed/>
                  </p:oleObj>
                </mc:Choice>
                <mc:Fallback>
                  <p:oleObj name="비트맵 이미지" r:id="rId4" imgW="3154680" imgH="2606040" progId="Paint.Picture">
                    <p:embed/>
                    <p:pic>
                      <p:nvPicPr>
                        <p:cNvPr id="24" name="개체 23">
                          <a:extLst>
                            <a:ext uri="{FF2B5EF4-FFF2-40B4-BE49-F238E27FC236}">
                              <a16:creationId xmlns:a16="http://schemas.microsoft.com/office/drawing/2014/main" id="{AE3F2FED-6D1F-0FF8-C346-BC62AAC28D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251897" y="1437181"/>
                          <a:ext cx="4091821" cy="33813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5798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5E2E34-2326-78E8-90A4-030258A3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38" y="2073339"/>
            <a:ext cx="5480261" cy="3877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BBBA24-E874-8499-11D4-FD0FFC36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60" y="2075603"/>
            <a:ext cx="5480260" cy="3877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E4463-E563-0A6E-C35D-68219963D4EB}"/>
              </a:ext>
            </a:extLst>
          </p:cNvPr>
          <p:cNvSpPr txBox="1"/>
          <p:nvPr/>
        </p:nvSpPr>
        <p:spPr>
          <a:xfrm>
            <a:off x="672790" y="567915"/>
            <a:ext cx="969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스토리 제작 단계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1F04BA-1BE7-AB3C-8AA9-E6732891125B}"/>
              </a:ext>
            </a:extLst>
          </p:cNvPr>
          <p:cNvCxnSpPr/>
          <p:nvPr/>
        </p:nvCxnSpPr>
        <p:spPr>
          <a:xfrm>
            <a:off x="760141" y="131348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B52873-CEC1-7615-2B70-CFDE12353765}"/>
              </a:ext>
            </a:extLst>
          </p:cNvPr>
          <p:cNvSpPr txBox="1"/>
          <p:nvPr/>
        </p:nvSpPr>
        <p:spPr>
          <a:xfrm>
            <a:off x="932157" y="1462578"/>
            <a:ext cx="305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내용 코드로 옮기기</a:t>
            </a:r>
            <a:endParaRPr lang="ko-KR" altLang="en-US" sz="2400" dirty="0"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81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B96E690-D7E6-EE1B-9494-087A5D0F9997}"/>
              </a:ext>
            </a:extLst>
          </p:cNvPr>
          <p:cNvCxnSpPr>
            <a:cxnSpLocks/>
          </p:cNvCxnSpPr>
          <p:nvPr/>
        </p:nvCxnSpPr>
        <p:spPr>
          <a:xfrm>
            <a:off x="760141" y="1231263"/>
            <a:ext cx="6998679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50425C-8C48-C42D-7390-28D9045D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264" y="1459450"/>
            <a:ext cx="6093770" cy="369326"/>
          </a:xfrm>
        </p:spPr>
        <p:txBody>
          <a:bodyPr>
            <a:noAutofit/>
          </a:bodyPr>
          <a:lstStyle/>
          <a:p>
            <a:pPr marL="0" lvl="0" indent="0">
              <a:buNone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구현하기 까지의 많은 시행착오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-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693E62-1D62-EAF6-3A64-1D6815FA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169" y="523874"/>
            <a:ext cx="2988380" cy="5810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A3A2DE-C9A2-B77F-78BA-BF1990DAF981}"/>
              </a:ext>
            </a:extLst>
          </p:cNvPr>
          <p:cNvGrpSpPr/>
          <p:nvPr/>
        </p:nvGrpSpPr>
        <p:grpSpPr>
          <a:xfrm>
            <a:off x="1092451" y="2012425"/>
            <a:ext cx="6666369" cy="4250985"/>
            <a:chOff x="4115668" y="2039101"/>
            <a:chExt cx="6428373" cy="42509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37B058-7625-6B83-63CC-E4CA3EB83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1970" y="2039101"/>
              <a:ext cx="3151986" cy="20981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9369E3-924A-A47D-E313-6092C001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5610" y="2039101"/>
              <a:ext cx="3151986" cy="209815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F66507-8679-6569-4D67-7EAFA848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5668" y="4188576"/>
              <a:ext cx="3151986" cy="210150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A4AF10-9319-E2DD-C7C8-480DB2D4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5610" y="4188576"/>
              <a:ext cx="3168431" cy="21015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54F354-9612-841C-E7C2-F709162879B1}"/>
              </a:ext>
            </a:extLst>
          </p:cNvPr>
          <p:cNvSpPr txBox="1"/>
          <p:nvPr/>
        </p:nvSpPr>
        <p:spPr>
          <a:xfrm>
            <a:off x="672790" y="567915"/>
            <a:ext cx="3969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DA276F-D28E-7EB9-D538-3B4025CD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0" y="1439173"/>
            <a:ext cx="4744366" cy="4646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64CA0C-BA28-E3A5-DC5D-90440FEDC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5" r="11422"/>
          <a:stretch/>
        </p:blipFill>
        <p:spPr>
          <a:xfrm>
            <a:off x="5557546" y="2567494"/>
            <a:ext cx="6105934" cy="2415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FCFBC-C4B3-3385-BFE7-B406EA70EF06}"/>
              </a:ext>
            </a:extLst>
          </p:cNvPr>
          <p:cNvSpPr txBox="1"/>
          <p:nvPr/>
        </p:nvSpPr>
        <p:spPr>
          <a:xfrm>
            <a:off x="5952507" y="5226627"/>
            <a:ext cx="5650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수업시간에 배운 생성자와 메소드를 사용해 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F8383-B6EF-33D5-D492-7886166D6AB8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1651E6-0497-1DBF-D9F4-3A157F336B82}"/>
              </a:ext>
            </a:extLst>
          </p:cNvPr>
          <p:cNvSpPr/>
          <p:nvPr/>
        </p:nvSpPr>
        <p:spPr>
          <a:xfrm>
            <a:off x="6774846" y="1506359"/>
            <a:ext cx="3671335" cy="817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None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구현 완성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메인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85B81FB-5E42-80D6-82C6-EEAA235060B4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92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9D98D2-DB41-94C2-C9BC-1CE6C78A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0" y="2318563"/>
            <a:ext cx="5188322" cy="3971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4E978D-4FFB-B907-3B57-092F76EC6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5786"/>
          <a:stretch/>
        </p:blipFill>
        <p:spPr>
          <a:xfrm>
            <a:off x="6095457" y="1574334"/>
            <a:ext cx="5338526" cy="4715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05738C-7A8A-8CD0-A5C8-9876E4414352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13D9D5D-7010-91B2-29F9-6D7A7CB21AB4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2039B0-8541-E74C-F4F5-12B06D8B2E77}"/>
              </a:ext>
            </a:extLst>
          </p:cNvPr>
          <p:cNvSpPr/>
          <p:nvPr/>
        </p:nvSpPr>
        <p:spPr>
          <a:xfrm>
            <a:off x="1241160" y="1388266"/>
            <a:ext cx="4051581" cy="817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None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구현 완성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페이지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3113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8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98868" y="1153812"/>
            <a:ext cx="7162800" cy="56388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91885" y="1153812"/>
            <a:ext cx="3037726" cy="563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5963" y="1194472"/>
            <a:ext cx="2449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0" spc="-150">
                <a:solidFill>
                  <a:schemeClr val="bg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차   례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2514600" y="5647991"/>
            <a:ext cx="71628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584830" y="2726740"/>
            <a:ext cx="69908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Mission1.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깃 허브 프로젝트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Mission2.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인공지능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  <a:p>
            <a:pPr algn="ctr">
              <a:defRPr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Mission3.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</a:t>
            </a:r>
          </a:p>
          <a:p>
            <a:pPr algn="ctr">
              <a:defRPr/>
            </a:pP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486776" y="2162246"/>
            <a:ext cx="716280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13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212CC8-86A0-6456-BE31-3B2E00F61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10343" b="4489"/>
          <a:stretch/>
        </p:blipFill>
        <p:spPr>
          <a:xfrm>
            <a:off x="759599" y="2318558"/>
            <a:ext cx="4532611" cy="4156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2F7FE5-BAEF-7926-837F-1E0401151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89" b="3961"/>
          <a:stretch/>
        </p:blipFill>
        <p:spPr>
          <a:xfrm>
            <a:off x="5511219" y="1388265"/>
            <a:ext cx="6103233" cy="5086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446FC1-8389-76C4-0555-9BAAC570148F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1DEB66-7482-BC2A-DDD0-9B10017145C7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411FB7-E55D-97D4-A886-384770E2E452}"/>
              </a:ext>
            </a:extLst>
          </p:cNvPr>
          <p:cNvSpPr/>
          <p:nvPr/>
        </p:nvSpPr>
        <p:spPr>
          <a:xfrm>
            <a:off x="1141575" y="1388265"/>
            <a:ext cx="4051581" cy="817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None/>
              <a:defRPr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구현 완성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페이지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)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</p:spTree>
    <p:extLst>
      <p:ext uri="{BB962C8B-B14F-4D97-AF65-F5344CB8AC3E}">
        <p14:creationId xmlns:p14="http://schemas.microsoft.com/office/powerpoint/2010/main" val="22060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197AE4-60E5-5CD4-2D3A-35520B8E8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7"/>
          <a:stretch/>
        </p:blipFill>
        <p:spPr>
          <a:xfrm>
            <a:off x="672790" y="1646248"/>
            <a:ext cx="5124806" cy="4376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819AEF-EDF7-A1D9-FD2F-1CC47468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57" y="1646248"/>
            <a:ext cx="5571446" cy="4376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9C7747-2041-8AD5-1ABE-96C059B93D0E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제작 단계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B5FF44-80F7-4AF5-F266-35A786CB11E6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60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68DC18-48DF-ED2E-BAB0-B15C2BBB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99" y="1545437"/>
            <a:ext cx="6352660" cy="3424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733E68-739E-4124-4F50-0D22F1AA92F0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틀 적용 단계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6E711-A6F2-113A-C27E-3BC27B9A335F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B2F701C-60CE-5D94-678C-497D5CDDF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3"/>
          <a:stretch/>
        </p:blipFill>
        <p:spPr>
          <a:xfrm>
            <a:off x="4870764" y="2590671"/>
            <a:ext cx="6842053" cy="3625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77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8BD00-3273-9191-7220-C2FE13D79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0" r="7528" b="756"/>
          <a:stretch/>
        </p:blipFill>
        <p:spPr>
          <a:xfrm>
            <a:off x="5814746" y="1483484"/>
            <a:ext cx="5782742" cy="466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83FAFE-ED12-59AC-E682-67EA05B5A8DB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로직 제작 단계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8FDB71-B711-3C27-352C-E698B097ECA7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6A9CFD-F92D-E5F5-59F9-91874E9842B1}"/>
              </a:ext>
            </a:extLst>
          </p:cNvPr>
          <p:cNvSpPr/>
          <p:nvPr/>
        </p:nvSpPr>
        <p:spPr>
          <a:xfrm>
            <a:off x="759599" y="1504005"/>
            <a:ext cx="4614435" cy="1593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이벤트를 선택하고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버튼을 클릭 했을 때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다음으로 넘어가는 로직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74421B-D031-1A88-41A4-8BE070512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0" y="3325621"/>
            <a:ext cx="4968612" cy="28216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61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80F1CE-7F45-FA87-3806-2A683218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8"/>
          <a:stretch/>
        </p:blipFill>
        <p:spPr>
          <a:xfrm>
            <a:off x="5981130" y="2804121"/>
            <a:ext cx="5817912" cy="362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00D564-E7BE-3EBD-5B5A-5E31D9938C89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로직 제작 단계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62D238-E825-E1CF-FBC5-04BB3536BA19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4640A1-3D27-62F3-7830-5ADA072DEC3E}"/>
              </a:ext>
            </a:extLst>
          </p:cNvPr>
          <p:cNvSpPr/>
          <p:nvPr/>
        </p:nvSpPr>
        <p:spPr>
          <a:xfrm>
            <a:off x="759599" y="1458458"/>
            <a:ext cx="4279456" cy="1189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잘못된 선택을 했을 때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라이프가 깎이는 로직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DF6824-547B-7C04-C44E-27DA6909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30" y="1458458"/>
            <a:ext cx="5027682" cy="11896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14CD7D-213E-D93A-E788-03D0367515BD}"/>
              </a:ext>
            </a:extLst>
          </p:cNvPr>
          <p:cNvSpPr/>
          <p:nvPr/>
        </p:nvSpPr>
        <p:spPr>
          <a:xfrm>
            <a:off x="759599" y="3958343"/>
            <a:ext cx="4279456" cy="1189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3.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라이프가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0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이거나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14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일이 지나면 엔딩으로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CA929B2-7463-AF3F-7E7F-E859A5CD3E7E}"/>
              </a:ext>
            </a:extLst>
          </p:cNvPr>
          <p:cNvSpPr/>
          <p:nvPr/>
        </p:nvSpPr>
        <p:spPr>
          <a:xfrm>
            <a:off x="5134325" y="4174137"/>
            <a:ext cx="757579" cy="75808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999FFA1-B0A4-D0B0-67C4-7F80678B9A54}"/>
              </a:ext>
            </a:extLst>
          </p:cNvPr>
          <p:cNvSpPr/>
          <p:nvPr/>
        </p:nvSpPr>
        <p:spPr>
          <a:xfrm>
            <a:off x="5131303" y="1674253"/>
            <a:ext cx="757579" cy="75808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225914-7EBD-78CF-FC9F-1D9A5398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5" y="1416012"/>
            <a:ext cx="6129708" cy="32827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04A215-9FBA-6337-28A8-01C8C514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35" y="2753200"/>
            <a:ext cx="6623680" cy="3553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149B8-DE96-407E-8F88-6DAF2AEDFA62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로직 구현 완료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786CB-8638-6D30-05DB-8B140A4F6433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2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39B208D-2D70-74EA-09D0-082CA683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1" y="1398365"/>
            <a:ext cx="5888697" cy="31640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30EE1E-9FD9-2F77-080F-3C35DA90A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78" y="2951434"/>
            <a:ext cx="6422015" cy="3429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6985C7-AC59-6CCD-626C-7437D49E5B31}"/>
              </a:ext>
            </a:extLst>
          </p:cNvPr>
          <p:cNvSpPr txBox="1"/>
          <p:nvPr/>
        </p:nvSpPr>
        <p:spPr>
          <a:xfrm>
            <a:off x="672790" y="567915"/>
            <a:ext cx="40531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로직 구현 완료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36D2B5-F7CF-BD8A-7328-DE7E4B4C409E}"/>
              </a:ext>
            </a:extLst>
          </p:cNvPr>
          <p:cNvCxnSpPr/>
          <p:nvPr/>
        </p:nvCxnSpPr>
        <p:spPr>
          <a:xfrm>
            <a:off x="759599" y="1275801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78B1A3-AE24-CE2E-C90C-23C54C81F5C1}"/>
              </a:ext>
            </a:extLst>
          </p:cNvPr>
          <p:cNvSpPr/>
          <p:nvPr/>
        </p:nvSpPr>
        <p:spPr>
          <a:xfrm>
            <a:off x="585460" y="1457614"/>
            <a:ext cx="1161857" cy="569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EAFDAA-BA39-9CFC-C5AF-CDCBAB279D6F}"/>
              </a:ext>
            </a:extLst>
          </p:cNvPr>
          <p:cNvSpPr/>
          <p:nvPr/>
        </p:nvSpPr>
        <p:spPr>
          <a:xfrm>
            <a:off x="5401799" y="3031409"/>
            <a:ext cx="1161857" cy="569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0DFEF-77F6-B12D-B352-7BFC6201CEBD}"/>
              </a:ext>
            </a:extLst>
          </p:cNvPr>
          <p:cNvSpPr txBox="1"/>
          <p:nvPr/>
        </p:nvSpPr>
        <p:spPr>
          <a:xfrm>
            <a:off x="6695168" y="1983688"/>
            <a:ext cx="436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틀린 답 선택 시 라이프 감소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3434A5B-4FAD-FCA0-ADD1-C0C000D8AB00}"/>
              </a:ext>
            </a:extLst>
          </p:cNvPr>
          <p:cNvSpPr/>
          <p:nvPr/>
        </p:nvSpPr>
        <p:spPr>
          <a:xfrm rot="1253361">
            <a:off x="2847295" y="2253940"/>
            <a:ext cx="2183349" cy="48109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1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7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862" y="419878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프로젝트 제작 및 시연</a:t>
            </a:r>
          </a:p>
        </p:txBody>
      </p:sp>
      <p:pic>
        <p:nvPicPr>
          <p:cNvPr id="2" name="KakaoTalk_20220607_005737856">
            <a:hlinkClick r:id="" action="ppaction://media"/>
            <a:extLst>
              <a:ext uri="{FF2B5EF4-FFF2-40B4-BE49-F238E27FC236}">
                <a16:creationId xmlns:a16="http://schemas.microsoft.com/office/drawing/2014/main" id="{2B1AEDE7-DAD3-6999-9EB1-6B52B765D0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31" end="4106.9999"/>
                </p14:media>
              </p:ext>
            </p:extLst>
          </p:nvPr>
        </p:nvPicPr>
        <p:blipFill rotWithShape="1">
          <a:blip r:embed="rId4">
            <a:lum/>
          </a:blip>
          <a:srcRect l="18565" t="8246" r="15699" b="26169"/>
          <a:stretch/>
        </p:blipFill>
        <p:spPr>
          <a:xfrm>
            <a:off x="1488000" y="1127764"/>
            <a:ext cx="9216000" cy="5226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4684" y="706501"/>
            <a:ext cx="4107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/>
                <a:ea typeface="SB 어그로 Bold"/>
                <a:cs typeface="함초롬바탕"/>
              </a:rPr>
              <a:t>Mission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036" y="1414387"/>
            <a:ext cx="106559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dirty="0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인공지능 </a:t>
            </a:r>
            <a:endParaRPr lang="en-US" altLang="ko-KR" sz="5400" dirty="0">
              <a:solidFill>
                <a:srgbClr val="646464"/>
              </a:solidFill>
              <a:latin typeface="SB 어그로 Bold"/>
              <a:ea typeface="SB 어그로 Bold"/>
              <a:cs typeface="함초롬바탕"/>
            </a:endParaRPr>
          </a:p>
          <a:p>
            <a:pPr algn="ctr">
              <a:defRPr/>
            </a:pPr>
            <a:r>
              <a:rPr lang="en-US" altLang="ko-KR" sz="5400" dirty="0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(Artificial Intelligence)</a:t>
            </a:r>
          </a:p>
        </p:txBody>
      </p:sp>
      <p:pic>
        <p:nvPicPr>
          <p:cNvPr id="1026" name="Picture 2" descr="AI] 인공지능, 그 정확한 개념은 무엇인가? &lt; Opinion &lt; Ai/Robot &lt; Tech &lt; 기사본문 - 코딩월드뉴스">
            <a:extLst>
              <a:ext uri="{FF2B5EF4-FFF2-40B4-BE49-F238E27FC236}">
                <a16:creationId xmlns:a16="http://schemas.microsoft.com/office/drawing/2014/main" id="{5531C732-DB4E-573F-D07C-8E4FBFEB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34" y="3304601"/>
            <a:ext cx="3887331" cy="28468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520" t="4370" r="1510" b="1890"/>
          <a:stretch>
            <a:fillRect/>
          </a:stretch>
        </p:blipFill>
        <p:spPr>
          <a:xfrm>
            <a:off x="3145341" y="1670105"/>
            <a:ext cx="6023982" cy="4412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인공지능을 선택한 이유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901351" y="1541387"/>
            <a:ext cx="10389297" cy="4669649"/>
            <a:chOff x="661421" y="1469457"/>
            <a:chExt cx="10869158" cy="485094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1421" y="1469457"/>
              <a:ext cx="6747927" cy="14935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51054" y="1990391"/>
              <a:ext cx="4879525" cy="14386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61421" y="3334989"/>
              <a:ext cx="6600651" cy="11433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929928" y="4171955"/>
              <a:ext cx="6600651" cy="1092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61421" y="5192539"/>
              <a:ext cx="6485182" cy="112785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43449" y="1186865"/>
            <a:ext cx="4107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/>
                <a:ea typeface="SB 어그로 Bold"/>
                <a:cs typeface="함초롬바탕"/>
              </a:rPr>
              <a:t>Mission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042" y="2620602"/>
            <a:ext cx="64067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0" dirty="0" err="1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깃허브</a:t>
            </a:r>
            <a:endParaRPr lang="en-US" altLang="ko-KR" sz="8000" dirty="0">
              <a:solidFill>
                <a:srgbClr val="646464"/>
              </a:solidFill>
              <a:latin typeface="SB 어그로 Bold"/>
              <a:ea typeface="SB 어그로 Bold"/>
              <a:cs typeface="함초롬바탕"/>
            </a:endParaRPr>
          </a:p>
          <a:p>
            <a:pPr algn="ctr">
              <a:defRPr/>
            </a:pPr>
            <a:r>
              <a:rPr lang="ko-KR" altLang="en-US" sz="8000" dirty="0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프로젝트</a:t>
            </a:r>
          </a:p>
        </p:txBody>
      </p:sp>
      <p:pic>
        <p:nvPicPr>
          <p:cNvPr id="8196" name="Picture 4" descr="Git 사용법] 3장. GitHub 이용하기. 1. GitHub 이란? | by 프시케 | Medium">
            <a:extLst>
              <a:ext uri="{FF2B5EF4-FFF2-40B4-BE49-F238E27FC236}">
                <a16:creationId xmlns:a16="http://schemas.microsoft.com/office/drawing/2014/main" id="{57556FA3-0B2B-A22A-2FF7-6BEC85B9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403" y="1186865"/>
            <a:ext cx="4107148" cy="410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9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210961" y="1815078"/>
            <a:ext cx="4747671" cy="4191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90808" y="2141303"/>
            <a:ext cx="4438900" cy="37386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인공지능을 선택한 이유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4C4779-4FF7-978A-262B-9D7A798ADDEA}"/>
              </a:ext>
            </a:extLst>
          </p:cNvPr>
          <p:cNvSpPr/>
          <p:nvPr/>
        </p:nvSpPr>
        <p:spPr>
          <a:xfrm>
            <a:off x="1077362" y="2326744"/>
            <a:ext cx="5018638" cy="669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>
            <a:cxnSpLocks/>
          </p:cNvCxnSpPr>
          <p:nvPr/>
        </p:nvCxnSpPr>
        <p:spPr>
          <a:xfrm>
            <a:off x="747130" y="1314797"/>
            <a:ext cx="6305518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인공지능 공부 목표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0E78DC-2FD1-01F3-36D5-3A8E49343F48}"/>
              </a:ext>
            </a:extLst>
          </p:cNvPr>
          <p:cNvSpPr/>
          <p:nvPr/>
        </p:nvSpPr>
        <p:spPr>
          <a:xfrm>
            <a:off x="747130" y="1737567"/>
            <a:ext cx="612919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인공지능에 대한 개념 확실하게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!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F631A9-6791-B050-4990-48077D44512B}"/>
              </a:ext>
            </a:extLst>
          </p:cNvPr>
          <p:cNvSpPr/>
          <p:nvPr/>
        </p:nvSpPr>
        <p:spPr>
          <a:xfrm>
            <a:off x="747131" y="3214679"/>
            <a:ext cx="612919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다양한 인공지능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익혀보기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9D45CF-5E21-3C48-E698-D3C452E411B0}"/>
              </a:ext>
            </a:extLst>
          </p:cNvPr>
          <p:cNvSpPr/>
          <p:nvPr/>
        </p:nvSpPr>
        <p:spPr>
          <a:xfrm>
            <a:off x="747130" y="4691791"/>
            <a:ext cx="612919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인공지능에 대해 상상하기</a:t>
            </a:r>
          </a:p>
        </p:txBody>
      </p:sp>
      <p:pic>
        <p:nvPicPr>
          <p:cNvPr id="3074" name="Picture 2" descr="인공지능의 '블랙박스'? AI에 블록체인 기술이 필요한 이유!">
            <a:extLst>
              <a:ext uri="{FF2B5EF4-FFF2-40B4-BE49-F238E27FC236}">
                <a16:creationId xmlns:a16="http://schemas.microsoft.com/office/drawing/2014/main" id="{EC69BCBD-D188-4907-A20D-0913829C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74" y="3429000"/>
            <a:ext cx="4118795" cy="26360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대중화 눈앞' AI 스피커…&quot;질적 성장&quot; 과제">
            <a:extLst>
              <a:ext uri="{FF2B5EF4-FFF2-40B4-BE49-F238E27FC236}">
                <a16:creationId xmlns:a16="http://schemas.microsoft.com/office/drawing/2014/main" id="{80DE6323-6E16-B97E-C00B-9E65E250C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79"/>
          <a:stretch/>
        </p:blipFill>
        <p:spPr bwMode="auto">
          <a:xfrm>
            <a:off x="7589838" y="777554"/>
            <a:ext cx="3591266" cy="2437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D8E89B-98F3-87A8-563D-34C3BCCF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045" y="406158"/>
            <a:ext cx="824762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0985" y="552226"/>
            <a:ext cx="8456258" cy="5615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965" y="1367001"/>
            <a:ext cx="1898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책 출판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5E61B69-7F05-9CFD-6032-88E91F9B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14" y="552226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인공지능 공부 과정</a:t>
            </a:r>
          </a:p>
        </p:txBody>
      </p:sp>
      <p:pic>
        <p:nvPicPr>
          <p:cNvPr id="12290" name="Picture 2" descr="디지털 시대 맞은 '책'] 멸종 아닌 '진화'의 길 걸을 수 있을까 - 시사위크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4552" y="1674528"/>
            <a:ext cx="4635360" cy="2996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6" name="Picture 8" descr="ETC] 코딩을 잘하는 사람들의 특징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87964" y="1674526"/>
            <a:ext cx="4938951" cy="29967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55909" y="4925513"/>
            <a:ext cx="3474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이론 </a:t>
            </a:r>
            <a:r>
              <a:rPr lang="en-US" altLang="ko-KR" sz="40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+ </a:t>
            </a:r>
            <a:r>
              <a:rPr lang="ko-KR" altLang="en-US" sz="40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다양한 실습 진행</a:t>
            </a:r>
          </a:p>
        </p:txBody>
      </p:sp>
      <p:pic>
        <p:nvPicPr>
          <p:cNvPr id="4100" name="Picture 4" descr="구글, 기계학습 플랫폼 '텐서플로 2.0' 정식 출시 - 지디넷코리아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773854" y="1598429"/>
            <a:ext cx="3691288" cy="21974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2" name="Picture 6" descr="NumPy - 위키백과, 우리 모두의 백과사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33570" y="4884834"/>
            <a:ext cx="3218849" cy="14484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8" name="Picture 12" descr="퀵드로우 (Quick Draw) 기술 공개 | Digital-semicolon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7132" y="1688361"/>
            <a:ext cx="3800476" cy="28044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10" name="Picture 14" descr="Teachable Machine 2.0: Making AI easier for everyone - YouTube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31981" y="1618198"/>
            <a:ext cx="2857500" cy="2857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지도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67142" y="4070005"/>
            <a:ext cx="3691288" cy="2178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574015" y="-2452856"/>
            <a:ext cx="1855662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다양한 실습 진행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382" y="1582341"/>
            <a:ext cx="524061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dirty="0" err="1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퀵</a:t>
            </a:r>
            <a:r>
              <a:rPr lang="ko-KR" altLang="en-US" sz="36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드로우 </a:t>
            </a:r>
          </a:p>
          <a:p>
            <a:pPr algn="ctr">
              <a:defRPr/>
            </a:pPr>
            <a:endParaRPr lang="en-US" altLang="ko-KR" sz="1200" u="sng" kern="0" dirty="0">
              <a:solidFill>
                <a:srgbClr val="800080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algn="ctr">
              <a:defRPr/>
            </a:pPr>
            <a:r>
              <a:rPr lang="en-US" altLang="ko-KR" u="sng" kern="0" dirty="0">
                <a:solidFill>
                  <a:srgbClr val="800080"/>
                </a:solidFill>
                <a:effectLst/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/>
                <a:hlinkClick r:id="rId2"/>
              </a:rPr>
              <a:t>https://quickdraw.withgoogle.com</a:t>
            </a:r>
            <a:endParaRPr lang="en-US" altLang="ko-KR" u="sng" kern="0" dirty="0">
              <a:solidFill>
                <a:srgbClr val="800080"/>
              </a:solidFill>
              <a:effectLst/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en-US" altLang="ko-KR" sz="2400" u="sng" kern="0" dirty="0">
              <a:solidFill>
                <a:srgbClr val="800080"/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  <a:p>
            <a:pPr algn="ctr">
              <a:defRPr/>
            </a:pPr>
            <a:endParaRPr lang="ko-KR" altLang="ko-KR" sz="2400" kern="100" dirty="0">
              <a:effectLst/>
              <a:latin typeface="SB 어그로 Light" panose="02020603020101020101" pitchFamily="18" charset="-127"/>
              <a:ea typeface="SB 어그로 Light" panose="02020603020101020101" pitchFamily="18" charset="-127"/>
              <a:cs typeface="함초롬바탕"/>
            </a:endParaRPr>
          </a:p>
        </p:txBody>
      </p:sp>
      <p:pic>
        <p:nvPicPr>
          <p:cNvPr id="14" name="그림 13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55383" y="2954311"/>
            <a:ext cx="5240617" cy="32378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26010" r="26200" b="3430"/>
          <a:stretch>
            <a:fillRect/>
          </a:stretch>
        </p:blipFill>
        <p:spPr>
          <a:xfrm>
            <a:off x="6732979" y="1775934"/>
            <a:ext cx="4235116" cy="44162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E539BFB-B93B-EB85-A99E-60E253122623}"/>
              </a:ext>
            </a:extLst>
          </p:cNvPr>
          <p:cNvCxnSpPr>
            <a:cxnSpLocks/>
          </p:cNvCxnSpPr>
          <p:nvPr/>
        </p:nvCxnSpPr>
        <p:spPr>
          <a:xfrm>
            <a:off x="747132" y="1270004"/>
            <a:ext cx="10044599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7C840E-90D7-2229-3B9F-90C72453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64" y="1226132"/>
            <a:ext cx="848007" cy="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cxnSpLocks/>
          </p:cNvCxnSpPr>
          <p:nvPr/>
        </p:nvCxnSpPr>
        <p:spPr>
          <a:xfrm>
            <a:off x="747132" y="1324322"/>
            <a:ext cx="10044599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강의 촬영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8C01D84-3A6F-D7EF-6542-E0C10657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07" y="518313"/>
            <a:ext cx="669956" cy="66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FE9BF6-AD57-37A2-EFA2-D66E2AFC6803}"/>
              </a:ext>
            </a:extLst>
          </p:cNvPr>
          <p:cNvSpPr txBox="1"/>
          <p:nvPr/>
        </p:nvSpPr>
        <p:spPr>
          <a:xfrm>
            <a:off x="747132" y="1472200"/>
            <a:ext cx="574462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인공지능 개념 이해하기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구글의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코랩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노트북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종찬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3.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머신러닝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소개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지도학습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비지도 학습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종찬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딥러닝과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인공신경망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성환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딥러닝 원리 이해하기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7.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배열을 다루는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넘파이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8.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표를 다루는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판다스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9.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실습예제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레모네이드 판매 예측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정수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10.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실습예제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 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보스턴 집값예측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종찬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EFF01F3-A72E-0D35-5637-D171E61B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504" y="646546"/>
            <a:ext cx="4488569" cy="57459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강의 촬영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AE460F-6F58-331E-34C1-05C049748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39"/>
          <a:stretch/>
        </p:blipFill>
        <p:spPr>
          <a:xfrm>
            <a:off x="5269219" y="653983"/>
            <a:ext cx="6149630" cy="5550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7BA50-3974-4DBC-72EC-2213970A985A}"/>
              </a:ext>
            </a:extLst>
          </p:cNvPr>
          <p:cNvSpPr txBox="1"/>
          <p:nvPr/>
        </p:nvSpPr>
        <p:spPr>
          <a:xfrm>
            <a:off x="1231270" y="1693543"/>
            <a:ext cx="3213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https://youtube.com/playlist?list=PLhR29XQD0cn8H9y-aGC9Uu1Mao5wI5Uce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AEBA0F-66AC-999F-339C-8388338A6673}"/>
              </a:ext>
            </a:extLst>
          </p:cNvPr>
          <p:cNvGrpSpPr/>
          <p:nvPr/>
        </p:nvGrpSpPr>
        <p:grpSpPr>
          <a:xfrm>
            <a:off x="1219335" y="2967014"/>
            <a:ext cx="3262130" cy="3001146"/>
            <a:chOff x="891385" y="2813300"/>
            <a:chExt cx="3439053" cy="3163914"/>
          </a:xfrm>
        </p:grpSpPr>
        <p:pic>
          <p:nvPicPr>
            <p:cNvPr id="1026" name="Picture 2" descr="유튜브 구독 버튼 만드는 방법">
              <a:extLst>
                <a:ext uri="{FF2B5EF4-FFF2-40B4-BE49-F238E27FC236}">
                  <a16:creationId xmlns:a16="http://schemas.microsoft.com/office/drawing/2014/main" id="{99A8BB2F-B7A4-0332-E821-1EABC581F4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52" b="21876"/>
            <a:stretch/>
          </p:blipFill>
          <p:spPr bwMode="auto">
            <a:xfrm>
              <a:off x="1520981" y="4705799"/>
              <a:ext cx="2308634" cy="1271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4BE0B29-8729-65B5-36DD-5C7FC7467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24368">
              <a:off x="891385" y="2813300"/>
              <a:ext cx="1525288" cy="1525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B1A2F9E-7B24-C696-FB08-AE81CBC28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19229">
              <a:off x="2894867" y="3027642"/>
              <a:ext cx="1435571" cy="1435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695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43449" y="1186865"/>
            <a:ext cx="4107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SB 어그로 Bold"/>
                <a:ea typeface="SB 어그로 Bold"/>
                <a:cs typeface="함초롬바탕"/>
              </a:rPr>
              <a:t>Mission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77433" y="2782527"/>
            <a:ext cx="7348914" cy="1320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0" dirty="0">
                <a:solidFill>
                  <a:srgbClr val="646464"/>
                </a:solidFill>
                <a:latin typeface="SB 어그로 Bold"/>
                <a:ea typeface="SB 어그로 Bold"/>
                <a:cs typeface="함초롬바탕"/>
              </a:rPr>
              <a:t>알고리즘</a:t>
            </a:r>
          </a:p>
        </p:txBody>
      </p:sp>
      <p:pic>
        <p:nvPicPr>
          <p:cNvPr id="1026" name="Picture 2" descr="군대에서_코딩하기_알고리즘_1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80365" y="909951"/>
            <a:ext cx="7315200" cy="52197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95E350-85C8-941D-42BE-144FE109FB40}"/>
              </a:ext>
            </a:extLst>
          </p:cNvPr>
          <p:cNvSpPr/>
          <p:nvPr/>
        </p:nvSpPr>
        <p:spPr>
          <a:xfrm>
            <a:off x="747129" y="1589075"/>
            <a:ext cx="10671717" cy="9958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1.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주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회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시간씩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디스코드로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함께 코딩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0936D-843F-141B-4A49-8AAFC7C0F82F}"/>
              </a:ext>
            </a:extLst>
          </p:cNvPr>
          <p:cNvSpPr/>
          <p:nvPr/>
        </p:nvSpPr>
        <p:spPr>
          <a:xfrm>
            <a:off x="747128" y="2767969"/>
            <a:ext cx="10671717" cy="9958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한 명씩 돌아가면서 문제 선정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19F539-0EAE-299E-96BA-29AD0D369A2C}"/>
              </a:ext>
            </a:extLst>
          </p:cNvPr>
          <p:cNvSpPr/>
          <p:nvPr/>
        </p:nvSpPr>
        <p:spPr>
          <a:xfrm>
            <a:off x="747127" y="3976527"/>
            <a:ext cx="10671717" cy="9958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문제 풀이 후 본인에 대한 평가 진행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50DD74-62A4-AA1C-2B8D-436299CFAF2C}"/>
              </a:ext>
            </a:extLst>
          </p:cNvPr>
          <p:cNvSpPr/>
          <p:nvPr/>
        </p:nvSpPr>
        <p:spPr>
          <a:xfrm>
            <a:off x="747129" y="5193290"/>
            <a:ext cx="10671717" cy="9958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4.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깃 허브 업로드 후 팀원의 피드백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!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6C3A2B-5EF7-4124-76EC-D78A422B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17" y="2810818"/>
            <a:ext cx="882769" cy="88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0D487C6-2D0F-FC86-5FEF-E8E41AD6A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17" y="5243775"/>
            <a:ext cx="882769" cy="88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3240766-15C2-A46D-5DC0-80B9C5E7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739" y="3999483"/>
            <a:ext cx="928447" cy="92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83242BB-FEC9-3690-1161-9B3FF7C83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17" y="1667970"/>
            <a:ext cx="879109" cy="87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4014" y="1796828"/>
            <a:ext cx="10515600" cy="416711"/>
          </a:xfrm>
        </p:spPr>
        <p:txBody>
          <a:bodyPr>
            <a:normAutofit fontScale="92500"/>
          </a:bodyPr>
          <a:lstStyle/>
          <a:p>
            <a:pPr lvl="0">
              <a:defRPr/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깃허브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깃 허브 데스크탑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노션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카카오톡을 이용하여 협업 및 프로젝트를 제작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760141" y="1404594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1614" y="635153"/>
            <a:ext cx="5410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Mission 1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2446" y="2413232"/>
            <a:ext cx="4415683" cy="1603313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8129" y="1893927"/>
            <a:ext cx="4958711" cy="2750535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8023" y="4340588"/>
            <a:ext cx="4572001" cy="1587500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5884" y="4340588"/>
            <a:ext cx="2867126" cy="1453474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821473" y="1360535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20936D-843F-141B-4A49-8AAFC7C0F82F}"/>
              </a:ext>
            </a:extLst>
          </p:cNvPr>
          <p:cNvSpPr/>
          <p:nvPr/>
        </p:nvSpPr>
        <p:spPr>
          <a:xfrm>
            <a:off x="3152038" y="1588149"/>
            <a:ext cx="5861903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한 명씩 돌아가면서 문제 선정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26084A-7979-6EFD-337A-8DAA60B1F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" r="-1122"/>
          <a:stretch/>
        </p:blipFill>
        <p:spPr>
          <a:xfrm>
            <a:off x="747132" y="3144836"/>
            <a:ext cx="5328657" cy="2388842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F4D1AD-6DBA-9D30-216C-7DCF220BE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7"/>
          <a:stretch/>
        </p:blipFill>
        <p:spPr>
          <a:xfrm>
            <a:off x="6349612" y="3144836"/>
            <a:ext cx="5328657" cy="23897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776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28769A-2EF0-79C8-B2F7-389E0EA04956}"/>
              </a:ext>
            </a:extLst>
          </p:cNvPr>
          <p:cNvSpPr/>
          <p:nvPr/>
        </p:nvSpPr>
        <p:spPr>
          <a:xfrm>
            <a:off x="3554916" y="1595723"/>
            <a:ext cx="5082168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본인에 대한 평가 진행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F4F5B-66CE-A0CA-7FA3-67AD1F9D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66" y="3338645"/>
            <a:ext cx="3198332" cy="18555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9667DE-C902-1DD4-E7E7-166862E45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15" y="3393103"/>
            <a:ext cx="2707824" cy="17466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1CCBD5-7B49-3207-1914-0671EFFE7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304" y="2756449"/>
            <a:ext cx="2476715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9B8C9C-F5F9-FD7A-AFB8-28B003E64FC3}"/>
              </a:ext>
            </a:extLst>
          </p:cNvPr>
          <p:cNvSpPr/>
          <p:nvPr/>
        </p:nvSpPr>
        <p:spPr>
          <a:xfrm>
            <a:off x="3281931" y="1531989"/>
            <a:ext cx="562813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4.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깃 허브 업로드 후 팀원의 피드백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!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1AE07C-9BD7-BE4A-B9C8-CFD0DFCD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460" y="2735528"/>
            <a:ext cx="6671349" cy="35280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77C6E0-D097-8AD0-9FCB-EC7721946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1096743" y="3280794"/>
            <a:ext cx="2355488" cy="172226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C55989E-0B45-D548-80D9-5E2F29FD8F58}"/>
              </a:ext>
            </a:extLst>
          </p:cNvPr>
          <p:cNvSpPr/>
          <p:nvPr/>
        </p:nvSpPr>
        <p:spPr>
          <a:xfrm>
            <a:off x="3645450" y="3784317"/>
            <a:ext cx="1043791" cy="71522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14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풀이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…</a:t>
            </a:r>
            <a:endParaRPr lang="ko-KR" altLang="en-US" sz="4000" dirty="0">
              <a:solidFill>
                <a:srgbClr val="646464"/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A81047D-B7C5-EB3C-4673-4FB6779D6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" t="132" r="16437" b="66337"/>
          <a:stretch/>
        </p:blipFill>
        <p:spPr>
          <a:xfrm>
            <a:off x="7923186" y="4117764"/>
            <a:ext cx="3050901" cy="19158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3F3AF-5E59-29A9-A6F3-F00B38EF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309" y="1465068"/>
            <a:ext cx="2336653" cy="25119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7B133A-1631-D64F-59F6-FD0DA6697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5" t="7557" r="3740" b="9661"/>
          <a:stretch/>
        </p:blipFill>
        <p:spPr>
          <a:xfrm>
            <a:off x="901041" y="1540209"/>
            <a:ext cx="6609030" cy="44933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01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목표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747132" y="1297163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7600" y="3835645"/>
            <a:ext cx="4774994" cy="2505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초등학교 올림피아드 문제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15969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행복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(2018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2587 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대표값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 (2005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2309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일곱 난쟁이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(2004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2605 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줄세우기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(2004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17608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막대기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(2019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17614 : 369 (2019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초등부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6222C71-F052-D4CF-FE69-B3E8D424B83E}"/>
              </a:ext>
            </a:extLst>
          </p:cNvPr>
          <p:cNvGrpSpPr/>
          <p:nvPr/>
        </p:nvGrpSpPr>
        <p:grpSpPr>
          <a:xfrm>
            <a:off x="1350710" y="1527144"/>
            <a:ext cx="9490580" cy="2207091"/>
            <a:chOff x="6266576" y="1720807"/>
            <a:chExt cx="5518469" cy="920677"/>
          </a:xfr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3EAD0CF-14C8-0EF7-067F-E8B2D39D2FCE}"/>
                </a:ext>
              </a:extLst>
            </p:cNvPr>
            <p:cNvSpPr/>
            <p:nvPr/>
          </p:nvSpPr>
          <p:spPr>
            <a:xfrm>
              <a:off x="6266576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48073D4-91DD-572C-8B9E-044257587675}"/>
                </a:ext>
              </a:extLst>
            </p:cNvPr>
            <p:cNvSpPr txBox="1"/>
            <p:nvPr/>
          </p:nvSpPr>
          <p:spPr>
            <a:xfrm>
              <a:off x="6293542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20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CodeUp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 으로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기초 탄탄</a:t>
              </a:r>
              <a:r>
                <a:rPr lang="en-US" altLang="ko-KR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!</a:t>
              </a:r>
              <a:endPara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1FB7BBD1-5338-2D54-A3CD-3856440D62F0}"/>
                </a:ext>
              </a:extLst>
            </p:cNvPr>
            <p:cNvSpPr/>
            <p:nvPr/>
          </p:nvSpPr>
          <p:spPr>
            <a:xfrm>
              <a:off x="7963919" y="2075388"/>
              <a:ext cx="180811" cy="21151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DAF16E0-C23F-C071-D2A4-831036093924}"/>
                </a:ext>
              </a:extLst>
            </p:cNvPr>
            <p:cNvSpPr txBox="1"/>
            <p:nvPr/>
          </p:nvSpPr>
          <p:spPr>
            <a:xfrm>
              <a:off x="7963919" y="2117691"/>
              <a:ext cx="126568" cy="12690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266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A481638-2F3F-A141-5C5F-C0C69A7B47DD}"/>
                </a:ext>
              </a:extLst>
            </p:cNvPr>
            <p:cNvSpPr/>
            <p:nvPr/>
          </p:nvSpPr>
          <p:spPr>
            <a:xfrm>
              <a:off x="8219784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07114C-4722-1353-9E3B-9D889C30E902}"/>
                </a:ext>
              </a:extLst>
            </p:cNvPr>
            <p:cNvSpPr txBox="1"/>
            <p:nvPr/>
          </p:nvSpPr>
          <p:spPr>
            <a:xfrm>
              <a:off x="8246750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백준으로 </a:t>
              </a:r>
              <a:endParaRPr lang="en-US" altLang="ko-KR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난이도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UP!</a:t>
              </a:r>
              <a:endParaRPr lang="ko-KR" alt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83" name="화살표: 오른쪽 82">
              <a:extLst>
                <a:ext uri="{FF2B5EF4-FFF2-40B4-BE49-F238E27FC236}">
                  <a16:creationId xmlns:a16="http://schemas.microsoft.com/office/drawing/2014/main" id="{6A3D8A5A-CB9B-F7EB-1302-11105BE5DACA}"/>
                </a:ext>
              </a:extLst>
            </p:cNvPr>
            <p:cNvSpPr/>
            <p:nvPr/>
          </p:nvSpPr>
          <p:spPr>
            <a:xfrm>
              <a:off x="9917126" y="2075388"/>
              <a:ext cx="180811" cy="21151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A1FC176-CC72-A540-C312-BADBDBF0DA6B}"/>
                </a:ext>
              </a:extLst>
            </p:cNvPr>
            <p:cNvSpPr/>
            <p:nvPr/>
          </p:nvSpPr>
          <p:spPr>
            <a:xfrm>
              <a:off x="10172992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F1DFA1-ACEE-4FA6-4D95-DD7DEDCEB526}"/>
                </a:ext>
              </a:extLst>
            </p:cNvPr>
            <p:cNvSpPr txBox="1"/>
            <p:nvPr/>
          </p:nvSpPr>
          <p:spPr>
            <a:xfrm>
              <a:off x="10199958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초등학교 올림피아드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문제 해결</a:t>
              </a: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5D5FE6BA-9C72-536C-88B9-BA0D5CF91938}"/>
              </a:ext>
            </a:extLst>
          </p:cNvPr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66207" y="4095413"/>
            <a:ext cx="2624718" cy="809621"/>
          </a:xfrm>
          <a:prstGeom prst="rect">
            <a:avLst/>
          </a:prstGeom>
        </p:spPr>
      </p:pic>
      <p:pic>
        <p:nvPicPr>
          <p:cNvPr id="89" name="Picture 2" descr="Baekjoon Online Judge">
            <a:extLst>
              <a:ext uri="{FF2B5EF4-FFF2-40B4-BE49-F238E27FC236}">
                <a16:creationId xmlns:a16="http://schemas.microsoft.com/office/drawing/2014/main" id="{E0A0AFFE-5E5B-4C8B-00A4-A88103A8F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02910" y="3849016"/>
            <a:ext cx="3201630" cy="1566968"/>
          </a:xfrm>
          <a:prstGeom prst="rect">
            <a:avLst/>
          </a:prstGeom>
          <a:noFill/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00D2C875-D6D9-5F29-812A-DB791B67E2EF}"/>
              </a:ext>
            </a:extLst>
          </p:cNvPr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416333" y="5266212"/>
            <a:ext cx="3201631" cy="649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목표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3E81C1-0776-B8EE-35E4-3AA7E6776C91}"/>
              </a:ext>
            </a:extLst>
          </p:cNvPr>
          <p:cNvGrpSpPr/>
          <p:nvPr/>
        </p:nvGrpSpPr>
        <p:grpSpPr>
          <a:xfrm>
            <a:off x="1350710" y="1528411"/>
            <a:ext cx="9490580" cy="2207091"/>
            <a:chOff x="6266576" y="1720807"/>
            <a:chExt cx="5518469" cy="920677"/>
          </a:xfr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" name="사각형: 둥근 모서리 30"/>
            <p:cNvSpPr/>
            <p:nvPr/>
          </p:nvSpPr>
          <p:spPr>
            <a:xfrm>
              <a:off x="6266576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TextBox 31"/>
            <p:cNvSpPr txBox="1"/>
            <p:nvPr/>
          </p:nvSpPr>
          <p:spPr>
            <a:xfrm>
              <a:off x="6293542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중학교 올림피아드</a:t>
              </a: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문제 해결</a:t>
              </a:r>
            </a:p>
          </p:txBody>
        </p:sp>
        <p:sp>
          <p:nvSpPr>
            <p:cNvPr id="33" name="화살표: 오른쪽 32"/>
            <p:cNvSpPr/>
            <p:nvPr/>
          </p:nvSpPr>
          <p:spPr>
            <a:xfrm>
              <a:off x="7963919" y="2075388"/>
              <a:ext cx="180811" cy="21151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7963919" y="2117691"/>
              <a:ext cx="126568" cy="12690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266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endParaRPr>
            </a:p>
          </p:txBody>
        </p:sp>
        <p:sp>
          <p:nvSpPr>
            <p:cNvPr id="35" name="사각형: 둥근 모서리 34"/>
            <p:cNvSpPr/>
            <p:nvPr/>
          </p:nvSpPr>
          <p:spPr>
            <a:xfrm>
              <a:off x="8219784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TextBox 35"/>
            <p:cNvSpPr txBox="1"/>
            <p:nvPr/>
          </p:nvSpPr>
          <p:spPr>
            <a:xfrm>
              <a:off x="8246750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대학교 올림피아드</a:t>
              </a: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문제 해결</a:t>
              </a:r>
            </a:p>
          </p:txBody>
        </p:sp>
        <p:sp>
          <p:nvSpPr>
            <p:cNvPr id="37" name="화살표: 오른쪽 36"/>
            <p:cNvSpPr/>
            <p:nvPr/>
          </p:nvSpPr>
          <p:spPr>
            <a:xfrm>
              <a:off x="9917126" y="2075388"/>
              <a:ext cx="180811" cy="211515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사각형: 둥근 모서리 38"/>
            <p:cNvSpPr/>
            <p:nvPr/>
          </p:nvSpPr>
          <p:spPr>
            <a:xfrm>
              <a:off x="10172992" y="1720807"/>
              <a:ext cx="1612053" cy="920677"/>
            </a:xfrm>
            <a:prstGeom prst="roundRect">
              <a:avLst>
                <a:gd name="adj" fmla="val 10000"/>
              </a:avLst>
            </a:prstGeom>
            <a:grpFill/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0" name="TextBox 39"/>
            <p:cNvSpPr txBox="1"/>
            <p:nvPr/>
          </p:nvSpPr>
          <p:spPr>
            <a:xfrm>
              <a:off x="10199958" y="1747773"/>
              <a:ext cx="1558121" cy="8667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8100" tIns="38100" rIns="38100" bIns="3810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뉴질랜드 프로그래밍</a:t>
              </a:r>
            </a:p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  <a:cs typeface="함초롬바탕" panose="02030604000101010101" pitchFamily="18" charset="-128"/>
                </a:rPr>
                <a:t>대회 문제 해결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36326" y="4054945"/>
            <a:ext cx="303344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중학교 올림피아드 문제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17618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신기한 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(2019 KOI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중등부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0020" y="4054944"/>
            <a:ext cx="294594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대학교 올림피아드 문제 </a:t>
            </a:r>
          </a:p>
          <a:p>
            <a:pPr lvl="0" algn="ctr">
              <a:defRPr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14726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신용카드 판별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(2017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중앙대학교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프로그래밍 경진대회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27547" y="4054945"/>
            <a:ext cx="34550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뉴질랜드 프로그래밍 대회 문제 </a:t>
            </a:r>
          </a:p>
          <a:p>
            <a:pPr lvl="0" algn="ctr">
              <a:defRPr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1362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펫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SB 어그로 Light" panose="02020603020101020101" pitchFamily="18" charset="-127"/>
              <a:ea typeface="SB 어그로 Light" panose="02020603020101020101" pitchFamily="18" charset="-127"/>
              <a:cs typeface="함초롬바탕" panose="02030604000101010101" pitchFamily="18" charset="-128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(2006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뉴질랜드 프로그래밍 대회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함초롬바탕" panose="02030604000101010101" pitchFamily="18" charset="-128"/>
              </a:rPr>
              <a:t>)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B7DAA0-B970-4873-9F53-73EA05349A75}"/>
              </a:ext>
            </a:extLst>
          </p:cNvPr>
          <p:cNvCxnSpPr/>
          <p:nvPr/>
        </p:nvCxnSpPr>
        <p:spPr>
          <a:xfrm>
            <a:off x="747132" y="1297163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13474" y="1479098"/>
            <a:ext cx="4905375" cy="4086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4388" y="3926940"/>
            <a:ext cx="5873646" cy="23774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8368" y="3935490"/>
            <a:ext cx="4915586" cy="235300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7100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노력한 흔적들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58708" y="4193723"/>
            <a:ext cx="4895850" cy="13716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2950" y="1457024"/>
            <a:ext cx="4895850" cy="237172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31466" y="4730516"/>
            <a:ext cx="4906060" cy="10002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211" y="1469857"/>
            <a:ext cx="5396021" cy="2975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2870" r="52093" b="698"/>
          <a:stretch/>
        </p:blipFill>
        <p:spPr>
          <a:xfrm>
            <a:off x="793994" y="1422513"/>
            <a:ext cx="3501228" cy="232644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747132" y="1220503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2617"/>
            <a:ext cx="7100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알고리즘 학습 결과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52093"/>
          <a:stretch/>
        </p:blipFill>
        <p:spPr>
          <a:xfrm>
            <a:off x="7848020" y="1422513"/>
            <a:ext cx="3549986" cy="23588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r="52093"/>
          <a:stretch/>
        </p:blipFill>
        <p:spPr>
          <a:xfrm>
            <a:off x="793994" y="3915124"/>
            <a:ext cx="3694550" cy="24246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r="52093"/>
          <a:stretch/>
        </p:blipFill>
        <p:spPr>
          <a:xfrm>
            <a:off x="7916035" y="3837202"/>
            <a:ext cx="3649001" cy="242463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r="56980"/>
          <a:stretch/>
        </p:blipFill>
        <p:spPr>
          <a:xfrm>
            <a:off x="4120087" y="2193835"/>
            <a:ext cx="3779348" cy="30120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AEFC3-78C1-F759-67DD-F5D0E92701C5}"/>
              </a:ext>
            </a:extLst>
          </p:cNvPr>
          <p:cNvSpPr txBox="1"/>
          <p:nvPr/>
        </p:nvSpPr>
        <p:spPr>
          <a:xfrm>
            <a:off x="6339857" y="518246"/>
            <a:ext cx="4802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전원 백준 </a:t>
            </a:r>
            <a:r>
              <a:rPr lang="ko-KR" altLang="en-US" sz="40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실버</a:t>
            </a:r>
            <a:r>
              <a:rPr lang="ko-KR" altLang="en-US" sz="32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등급 달성</a:t>
            </a:r>
            <a:r>
              <a:rPr lang="en-US" altLang="ko-KR" sz="32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!</a:t>
            </a:r>
            <a:endParaRPr lang="ko-KR" altLang="en-US" sz="3200" dirty="0"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747132" y="132432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7132" y="518246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/>
                <a:ea typeface="SB 어그로 Medium"/>
                <a:cs typeface="함초롬바탕"/>
              </a:rPr>
              <a:t>알고리즘 학습 결과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0550" y="6120635"/>
            <a:ext cx="9453564" cy="363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hlinkClick r:id="rId2"/>
              </a:rPr>
              <a:t>https://github.com/JongchanJeon/YeongJinComputerTeam3/tree/main/3rd%20mission</a:t>
            </a:r>
            <a:endParaRPr kumimoji="0" lang="en-US" altLang="en-US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D6F5FFC-AE38-4B45-C48C-D76A1F17BDE1}"/>
              </a:ext>
            </a:extLst>
          </p:cNvPr>
          <p:cNvSpPr/>
          <p:nvPr/>
        </p:nvSpPr>
        <p:spPr>
          <a:xfrm>
            <a:off x="882593" y="2071122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선정된 문제</a:t>
            </a:r>
            <a:endParaRPr lang="en-US" altLang="ko-KR" sz="17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20</a:t>
            </a:r>
            <a:endParaRPr lang="ko-KR" altLang="en-US" sz="2800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46119C4-E5E3-E749-9955-CDCBAEA89A01}"/>
              </a:ext>
            </a:extLst>
          </p:cNvPr>
          <p:cNvSpPr/>
          <p:nvPr/>
        </p:nvSpPr>
        <p:spPr>
          <a:xfrm>
            <a:off x="882593" y="4108977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진행 일수</a:t>
            </a:r>
            <a:endParaRPr lang="en-US" altLang="ko-KR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4</a:t>
            </a:r>
            <a:r>
              <a:rPr lang="ko-KR" altLang="en-US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7E9B578-C686-B897-6D30-ED4C5089F148}"/>
              </a:ext>
            </a:extLst>
          </p:cNvPr>
          <p:cNvSpPr/>
          <p:nvPr/>
        </p:nvSpPr>
        <p:spPr>
          <a:xfrm>
            <a:off x="3078716" y="2068109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100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E772A31-95A6-2980-6A22-92B12508A00F}"/>
              </a:ext>
            </a:extLst>
          </p:cNvPr>
          <p:cNvSpPr/>
          <p:nvPr/>
        </p:nvSpPr>
        <p:spPr>
          <a:xfrm>
            <a:off x="3078716" y="4104848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개별</a:t>
            </a:r>
            <a:endParaRPr lang="en-US" altLang="ko-KR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푼 수</a:t>
            </a:r>
            <a:endParaRPr lang="en-US" altLang="ko-KR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192</a:t>
            </a:r>
            <a:endParaRPr lang="ko-KR" altLang="en-US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1FD81BE-D683-9CA4-AEBD-D97DD00B86D9}"/>
              </a:ext>
            </a:extLst>
          </p:cNvPr>
          <p:cNvSpPr/>
          <p:nvPr/>
        </p:nvSpPr>
        <p:spPr>
          <a:xfrm>
            <a:off x="5701990" y="3686853"/>
            <a:ext cx="999066" cy="58944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B3D6C75-B760-D75B-6846-8077DBAFE24F}"/>
              </a:ext>
            </a:extLst>
          </p:cNvPr>
          <p:cNvSpPr/>
          <p:nvPr/>
        </p:nvSpPr>
        <p:spPr>
          <a:xfrm>
            <a:off x="7199817" y="2058582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선정된 문제</a:t>
            </a:r>
            <a:endParaRPr lang="en-US" altLang="ko-KR" sz="17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50</a:t>
            </a:r>
            <a:endParaRPr lang="ko-KR" altLang="en-US" sz="2800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157F2FD-8067-3274-549C-ADA49BB00D70}"/>
              </a:ext>
            </a:extLst>
          </p:cNvPr>
          <p:cNvSpPr/>
          <p:nvPr/>
        </p:nvSpPr>
        <p:spPr>
          <a:xfrm>
            <a:off x="7199817" y="4096437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진행 일수</a:t>
            </a:r>
            <a:endParaRPr lang="en-US" altLang="ko-KR" sz="18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12</a:t>
            </a:r>
            <a:r>
              <a:rPr lang="ko-KR" altLang="en-US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일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104BA17-3C0C-0C4E-D15C-C11B29878BC9}"/>
              </a:ext>
            </a:extLst>
          </p:cNvPr>
          <p:cNvSpPr/>
          <p:nvPr/>
        </p:nvSpPr>
        <p:spPr>
          <a:xfrm>
            <a:off x="9395940" y="2055569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245</a:t>
            </a:r>
            <a:endParaRPr lang="ko-KR" altLang="en-US" sz="2800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236296B-FFA9-AB9C-B2C9-08B30F503A2A}"/>
              </a:ext>
            </a:extLst>
          </p:cNvPr>
          <p:cNvSpPr/>
          <p:nvPr/>
        </p:nvSpPr>
        <p:spPr>
          <a:xfrm>
            <a:off x="9395940" y="4092308"/>
            <a:ext cx="1913467" cy="19134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개별</a:t>
            </a:r>
            <a:endParaRPr lang="en-US" altLang="ko-KR" sz="18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푼 수</a:t>
            </a:r>
            <a:endParaRPr lang="en-US" altLang="ko-KR" sz="1800" b="1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500</a:t>
            </a:r>
            <a:r>
              <a:rPr lang="ko-KR" altLang="en-US" sz="2800" dirty="0" err="1">
                <a:solidFill>
                  <a:schemeClr val="tx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개이상</a:t>
            </a:r>
            <a:endParaRPr lang="ko-KR" altLang="en-US" sz="2800" dirty="0">
              <a:solidFill>
                <a:schemeClr val="tx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1F416-6424-C670-97BA-CECCCECDCDF6}"/>
              </a:ext>
            </a:extLst>
          </p:cNvPr>
          <p:cNvSpPr txBox="1"/>
          <p:nvPr/>
        </p:nvSpPr>
        <p:spPr>
          <a:xfrm>
            <a:off x="2184398" y="1518186"/>
            <a:ext cx="155786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중간 발표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0E41D8-5F11-2497-C87F-3124508A6A37}"/>
              </a:ext>
            </a:extLst>
          </p:cNvPr>
          <p:cNvSpPr txBox="1"/>
          <p:nvPr/>
        </p:nvSpPr>
        <p:spPr>
          <a:xfrm>
            <a:off x="8449735" y="1534420"/>
            <a:ext cx="155786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현재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371EA-E9B1-A726-C202-36E68FEDBD5F}"/>
              </a:ext>
            </a:extLst>
          </p:cNvPr>
          <p:cNvSpPr txBox="1"/>
          <p:nvPr/>
        </p:nvSpPr>
        <p:spPr>
          <a:xfrm>
            <a:off x="3078716" y="2595568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전체 소스코드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001F5E-99C4-13CB-F49D-6DB08600F8C7}"/>
              </a:ext>
            </a:extLst>
          </p:cNvPr>
          <p:cNvSpPr txBox="1"/>
          <p:nvPr/>
        </p:nvSpPr>
        <p:spPr>
          <a:xfrm>
            <a:off x="9395940" y="2601590"/>
            <a:ext cx="191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전체 소스코드</a:t>
            </a:r>
          </a:p>
        </p:txBody>
      </p:sp>
    </p:spTree>
    <p:extLst>
      <p:ext uri="{BB962C8B-B14F-4D97-AF65-F5344CB8AC3E}">
        <p14:creationId xmlns:p14="http://schemas.microsoft.com/office/powerpoint/2010/main" val="306620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1" grpId="0" animBg="1"/>
      <p:bldP spid="52" grpId="0" animBg="1"/>
      <p:bldP spid="53" grpId="0" animBg="1"/>
      <p:bldP spid="7" grpId="0" animBg="1"/>
      <p:bldP spid="58" grpId="0" animBg="1"/>
      <p:bldP spid="59" grpId="0" animBg="1"/>
      <p:bldP spid="60" grpId="0" animBg="1"/>
      <p:bldP spid="61" grpId="0" animBg="1"/>
      <p:bldP spid="9" grpId="0" animBg="1"/>
      <p:bldP spid="62" grpId="0" animBg="1"/>
      <p:bldP spid="11" grpId="0"/>
      <p:bldP spid="6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54970" y="2581098"/>
            <a:ext cx="6236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4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후기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054970" y="3632601"/>
            <a:ext cx="623667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D992D9-3554-41B1-8730-24A39B75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0852" y="441979"/>
            <a:ext cx="2282681" cy="8288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F74F73-1F8B-0EFE-5D15-39171568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58" y="1604396"/>
            <a:ext cx="9281156" cy="461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54970" y="2581098"/>
            <a:ext cx="6236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4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감사합니다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054970" y="3632601"/>
            <a:ext cx="623667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1732589" y="1526620"/>
            <a:ext cx="9022928" cy="703351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 algn="ctr">
              <a:buNone/>
              <a:defRPr/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깃허브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프로젝트에 할 일을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올려둬서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 해야 할 일을 빠르게 알 수 있음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!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A09F32-1FA5-9FFC-BA76-23EA27A5A193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4E7122-0FE2-F399-E41D-7CAAF2D7D412}"/>
              </a:ext>
            </a:extLst>
          </p:cNvPr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 dirty="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7B2493-7B63-6EA4-27B0-D95F482CF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0852" y="441979"/>
            <a:ext cx="2282681" cy="8288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EFA602-8960-6F28-A975-A2148C9B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93" y="2064996"/>
            <a:ext cx="7614413" cy="4098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/>
        </p:nvSpPr>
        <p:spPr>
          <a:xfrm>
            <a:off x="747131" y="1695292"/>
            <a:ext cx="3154378" cy="709356"/>
          </a:xfrm>
          <a:prstGeom prst="rect">
            <a:avLst/>
          </a:prstGeom>
        </p:spPr>
        <p:txBody>
          <a:bodyPr vert="horz" lIns="91440" tIns="45720" rIns="91440" bIns="45720">
            <a:normAutofit fontScale="92500"/>
          </a:bodyPr>
          <a:lstStyle/>
          <a:p>
            <a:pPr lvl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깃 허브 데스크탑</a:t>
            </a:r>
            <a:endParaRPr kumimoji="0" lang="en-US" altLang="ko-KR" sz="3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BC71F-B155-1B26-CE22-621CE0EEEF70}"/>
              </a:ext>
            </a:extLst>
          </p:cNvPr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2AE97A-C4B9-DF75-0150-C0187300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3FED25-4A37-D96A-4127-A793781EB716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72B54F-188B-15F0-D231-6BE93485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061" y="1508737"/>
            <a:ext cx="6767098" cy="4714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790" y="567915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협업 방법</a:t>
            </a:r>
            <a:r>
              <a:rPr lang="en-US" altLang="ko-KR" sz="4000">
                <a:solidFill>
                  <a:srgbClr val="646464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/>
              </a:rPr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CC9337-A039-4C6D-3054-CA71A0E2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t="12841" r="2144" b="20225"/>
          <a:stretch/>
        </p:blipFill>
        <p:spPr>
          <a:xfrm>
            <a:off x="3494638" y="334979"/>
            <a:ext cx="2353901" cy="94082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DE6782-A67E-37CE-2B34-1BFD281B87A7}"/>
              </a:ext>
            </a:extLst>
          </p:cNvPr>
          <p:cNvCxnSpPr/>
          <p:nvPr/>
        </p:nvCxnSpPr>
        <p:spPr>
          <a:xfrm>
            <a:off x="747131" y="1330832"/>
            <a:ext cx="10671717" cy="0"/>
          </a:xfrm>
          <a:prstGeom prst="line">
            <a:avLst/>
          </a:prstGeom>
          <a:ln w="28575">
            <a:solidFill>
              <a:srgbClr val="AFE0E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739A-6D19-6EEA-9504-198982B6A282}"/>
              </a:ext>
            </a:extLst>
          </p:cNvPr>
          <p:cNvSpPr/>
          <p:nvPr/>
        </p:nvSpPr>
        <p:spPr>
          <a:xfrm>
            <a:off x="760142" y="1648503"/>
            <a:ext cx="10671716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1.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깃 허브와 깃 허브 데스크탑 연동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8705E6-174F-A43C-F58E-3D9899C463D2}"/>
              </a:ext>
            </a:extLst>
          </p:cNvPr>
          <p:cNvSpPr/>
          <p:nvPr/>
        </p:nvSpPr>
        <p:spPr>
          <a:xfrm>
            <a:off x="747130" y="2846570"/>
            <a:ext cx="10671716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2.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조원마다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브랜치를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만들고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자기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commit 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37DBC6-4555-0415-A7AC-A7AA37BCCB25}"/>
              </a:ext>
            </a:extLst>
          </p:cNvPr>
          <p:cNvSpPr/>
          <p:nvPr/>
        </p:nvSpPr>
        <p:spPr>
          <a:xfrm>
            <a:off x="747130" y="4012952"/>
            <a:ext cx="10671716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3. Main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브랜치에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Pull Request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요청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AB2265-C48F-94E6-60CF-5E93D9AE0073}"/>
              </a:ext>
            </a:extLst>
          </p:cNvPr>
          <p:cNvSpPr/>
          <p:nvPr/>
        </p:nvSpPr>
        <p:spPr>
          <a:xfrm>
            <a:off x="747130" y="5200457"/>
            <a:ext cx="10671717" cy="995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4.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조장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팀장이 확인 후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함초롬바탕" panose="02030604000101010101" pitchFamily="18" charset="-128"/>
              </a:rPr>
              <a:t>Merge !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SB 어그로 Medium" panose="02020603020101020101" pitchFamily="18" charset="-127"/>
              <a:ea typeface="SB 어그로 Medium" panose="02020603020101020101" pitchFamily="18" charset="-127"/>
              <a:cs typeface="함초롬바탕" panose="02030604000101010101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851</Words>
  <Application>Microsoft Office PowerPoint</Application>
  <PresentationFormat>와이드스크린</PresentationFormat>
  <Paragraphs>221</Paragraphs>
  <Slides>60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SB 어그로 Medium</vt:lpstr>
      <vt:lpstr>서평원 꺾깎체 OTF</vt:lpstr>
      <vt:lpstr>SB 어그로 Bold</vt:lpstr>
      <vt:lpstr>SB 어그로 Light</vt:lpstr>
      <vt:lpstr>Arial</vt:lpstr>
      <vt:lpstr>맑은 고딕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김정원</dc:creator>
  <cp:lastModifiedBy>김정원</cp:lastModifiedBy>
  <cp:revision>31</cp:revision>
  <dcterms:created xsi:type="dcterms:W3CDTF">2022-06-06T13:48:03Z</dcterms:created>
  <dcterms:modified xsi:type="dcterms:W3CDTF">2022-06-07T01:00:21Z</dcterms:modified>
</cp:coreProperties>
</file>